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3" r:id="rId8"/>
    <p:sldId id="269" r:id="rId9"/>
    <p:sldId id="268" r:id="rId10"/>
    <p:sldId id="267" r:id="rId11"/>
    <p:sldId id="270" r:id="rId12"/>
    <p:sldId id="271" r:id="rId13"/>
    <p:sldId id="272" r:id="rId14"/>
    <p:sldId id="273" r:id="rId15"/>
    <p:sldId id="266" r:id="rId16"/>
    <p:sldId id="264" r:id="rId17"/>
    <p:sldId id="265" r:id="rId18"/>
    <p:sldId id="274" r:id="rId19"/>
    <p:sldId id="275" r:id="rId20"/>
    <p:sldId id="276" r:id="rId21"/>
    <p:sldId id="277" r:id="rId22"/>
    <p:sldId id="278" r:id="rId23"/>
    <p:sldId id="279" r:id="rId24"/>
    <p:sldId id="280" r:id="rId25"/>
    <p:sldId id="281" r:id="rId26"/>
    <p:sldId id="282" r:id="rId27"/>
    <p:sldId id="283" r:id="rId28"/>
    <p:sldId id="284" r:id="rId29"/>
    <p:sldId id="287" r:id="rId30"/>
    <p:sldId id="288" r:id="rId31"/>
    <p:sldId id="289" r:id="rId32"/>
    <p:sldId id="290" r:id="rId33"/>
    <p:sldId id="291" r:id="rId34"/>
    <p:sldId id="292" r:id="rId35"/>
    <p:sldId id="293" r:id="rId36"/>
    <p:sldId id="294" r:id="rId37"/>
    <p:sldId id="295" r:id="rId38"/>
    <p:sldId id="308" r:id="rId39"/>
    <p:sldId id="307" r:id="rId40"/>
    <p:sldId id="285" r:id="rId41"/>
    <p:sldId id="286" r:id="rId42"/>
    <p:sldId id="296" r:id="rId43"/>
    <p:sldId id="297" r:id="rId44"/>
    <p:sldId id="306" r:id="rId45"/>
    <p:sldId id="298" r:id="rId46"/>
    <p:sldId id="299" r:id="rId47"/>
    <p:sldId id="300" r:id="rId48"/>
    <p:sldId id="301" r:id="rId49"/>
    <p:sldId id="302" r:id="rId50"/>
    <p:sldId id="303" r:id="rId51"/>
    <p:sldId id="304" r:id="rId52"/>
    <p:sldId id="305"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5" d="100"/>
          <a:sy n="105" d="100"/>
        </p:scale>
        <p:origin x="83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customXml" Target="../customXml/item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customXml" Target="../customXml/item2.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customXml" Target="../customXml/item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AF1B0-FC7B-31C3-E1BA-FED05D1A23A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DE6AD0A-4D4D-B0D6-3FBF-E050F616609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9610CDD-A15B-4FA4-D56F-DD77680582DB}"/>
              </a:ext>
            </a:extLst>
          </p:cNvPr>
          <p:cNvSpPr>
            <a:spLocks noGrp="1"/>
          </p:cNvSpPr>
          <p:nvPr>
            <p:ph type="dt" sz="half" idx="10"/>
          </p:nvPr>
        </p:nvSpPr>
        <p:spPr/>
        <p:txBody>
          <a:bodyPr/>
          <a:lstStyle/>
          <a:p>
            <a:fld id="{0D2C11C4-2768-4E5A-8391-FA4A73ED8EA2}" type="datetimeFigureOut">
              <a:rPr lang="en-US" smtClean="0"/>
              <a:t>12/17/2025</a:t>
            </a:fld>
            <a:endParaRPr lang="en-US"/>
          </a:p>
        </p:txBody>
      </p:sp>
      <p:sp>
        <p:nvSpPr>
          <p:cNvPr id="5" name="Footer Placeholder 4">
            <a:extLst>
              <a:ext uri="{FF2B5EF4-FFF2-40B4-BE49-F238E27FC236}">
                <a16:creationId xmlns:a16="http://schemas.microsoft.com/office/drawing/2014/main" id="{685687AF-0ABD-2EA1-F4E2-7C0D7D5B2A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D690AB-0BF1-2FEA-5C74-209557ED5F6F}"/>
              </a:ext>
            </a:extLst>
          </p:cNvPr>
          <p:cNvSpPr>
            <a:spLocks noGrp="1"/>
          </p:cNvSpPr>
          <p:nvPr>
            <p:ph type="sldNum" sz="quarter" idx="12"/>
          </p:nvPr>
        </p:nvSpPr>
        <p:spPr/>
        <p:txBody>
          <a:bodyPr/>
          <a:lstStyle/>
          <a:p>
            <a:fld id="{B3A5FC0A-4CB2-4C1E-91F1-5DFBC1DE4171}" type="slidenum">
              <a:rPr lang="en-US" smtClean="0"/>
              <a:t>‹#›</a:t>
            </a:fld>
            <a:endParaRPr lang="en-US"/>
          </a:p>
        </p:txBody>
      </p:sp>
    </p:spTree>
    <p:extLst>
      <p:ext uri="{BB962C8B-B14F-4D97-AF65-F5344CB8AC3E}">
        <p14:creationId xmlns:p14="http://schemas.microsoft.com/office/powerpoint/2010/main" val="1492665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EB9934-44A4-FAE1-6909-917182EB7AA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7DE5A6D-AEA2-61AE-185B-8BEEA735F57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054921-D04D-DE8C-83AA-5A467EAACDBC}"/>
              </a:ext>
            </a:extLst>
          </p:cNvPr>
          <p:cNvSpPr>
            <a:spLocks noGrp="1"/>
          </p:cNvSpPr>
          <p:nvPr>
            <p:ph type="dt" sz="half" idx="10"/>
          </p:nvPr>
        </p:nvSpPr>
        <p:spPr/>
        <p:txBody>
          <a:bodyPr/>
          <a:lstStyle/>
          <a:p>
            <a:fld id="{0D2C11C4-2768-4E5A-8391-FA4A73ED8EA2}" type="datetimeFigureOut">
              <a:rPr lang="en-US" smtClean="0"/>
              <a:t>12/17/2025</a:t>
            </a:fld>
            <a:endParaRPr lang="en-US"/>
          </a:p>
        </p:txBody>
      </p:sp>
      <p:sp>
        <p:nvSpPr>
          <p:cNvPr id="5" name="Footer Placeholder 4">
            <a:extLst>
              <a:ext uri="{FF2B5EF4-FFF2-40B4-BE49-F238E27FC236}">
                <a16:creationId xmlns:a16="http://schemas.microsoft.com/office/drawing/2014/main" id="{FC0454E8-06BA-015D-AC18-5689223947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0C7EA6-F77E-EA73-B938-71333D816858}"/>
              </a:ext>
            </a:extLst>
          </p:cNvPr>
          <p:cNvSpPr>
            <a:spLocks noGrp="1"/>
          </p:cNvSpPr>
          <p:nvPr>
            <p:ph type="sldNum" sz="quarter" idx="12"/>
          </p:nvPr>
        </p:nvSpPr>
        <p:spPr/>
        <p:txBody>
          <a:bodyPr/>
          <a:lstStyle/>
          <a:p>
            <a:fld id="{B3A5FC0A-4CB2-4C1E-91F1-5DFBC1DE4171}" type="slidenum">
              <a:rPr lang="en-US" smtClean="0"/>
              <a:t>‹#›</a:t>
            </a:fld>
            <a:endParaRPr lang="en-US"/>
          </a:p>
        </p:txBody>
      </p:sp>
    </p:spTree>
    <p:extLst>
      <p:ext uri="{BB962C8B-B14F-4D97-AF65-F5344CB8AC3E}">
        <p14:creationId xmlns:p14="http://schemas.microsoft.com/office/powerpoint/2010/main" val="31869878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638B607-87FD-0DEC-C8EC-0CFC801BE2C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537F13B-9DA4-08E8-53D1-888D21F3453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1952C1-60BF-B0A7-5255-E029EE5F29C4}"/>
              </a:ext>
            </a:extLst>
          </p:cNvPr>
          <p:cNvSpPr>
            <a:spLocks noGrp="1"/>
          </p:cNvSpPr>
          <p:nvPr>
            <p:ph type="dt" sz="half" idx="10"/>
          </p:nvPr>
        </p:nvSpPr>
        <p:spPr/>
        <p:txBody>
          <a:bodyPr/>
          <a:lstStyle/>
          <a:p>
            <a:fld id="{0D2C11C4-2768-4E5A-8391-FA4A73ED8EA2}" type="datetimeFigureOut">
              <a:rPr lang="en-US" smtClean="0"/>
              <a:t>12/17/2025</a:t>
            </a:fld>
            <a:endParaRPr lang="en-US"/>
          </a:p>
        </p:txBody>
      </p:sp>
      <p:sp>
        <p:nvSpPr>
          <p:cNvPr id="5" name="Footer Placeholder 4">
            <a:extLst>
              <a:ext uri="{FF2B5EF4-FFF2-40B4-BE49-F238E27FC236}">
                <a16:creationId xmlns:a16="http://schemas.microsoft.com/office/drawing/2014/main" id="{A7B3F5EE-D8D7-D2AC-1A1C-59502A61BF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0F04FC-2430-B297-1882-7CD8134C97DE}"/>
              </a:ext>
            </a:extLst>
          </p:cNvPr>
          <p:cNvSpPr>
            <a:spLocks noGrp="1"/>
          </p:cNvSpPr>
          <p:nvPr>
            <p:ph type="sldNum" sz="quarter" idx="12"/>
          </p:nvPr>
        </p:nvSpPr>
        <p:spPr/>
        <p:txBody>
          <a:bodyPr/>
          <a:lstStyle/>
          <a:p>
            <a:fld id="{B3A5FC0A-4CB2-4C1E-91F1-5DFBC1DE4171}" type="slidenum">
              <a:rPr lang="en-US" smtClean="0"/>
              <a:t>‹#›</a:t>
            </a:fld>
            <a:endParaRPr lang="en-US"/>
          </a:p>
        </p:txBody>
      </p:sp>
    </p:spTree>
    <p:extLst>
      <p:ext uri="{BB962C8B-B14F-4D97-AF65-F5344CB8AC3E}">
        <p14:creationId xmlns:p14="http://schemas.microsoft.com/office/powerpoint/2010/main" val="2691287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793210-F43A-A6B4-C536-ED5FF2BBFC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06B9AE5-D4DE-80D1-F96C-29C096E6686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F5FDA4-6E59-8043-FFF3-2648A1442917}"/>
              </a:ext>
            </a:extLst>
          </p:cNvPr>
          <p:cNvSpPr>
            <a:spLocks noGrp="1"/>
          </p:cNvSpPr>
          <p:nvPr>
            <p:ph type="dt" sz="half" idx="10"/>
          </p:nvPr>
        </p:nvSpPr>
        <p:spPr/>
        <p:txBody>
          <a:bodyPr/>
          <a:lstStyle/>
          <a:p>
            <a:fld id="{0D2C11C4-2768-4E5A-8391-FA4A73ED8EA2}" type="datetimeFigureOut">
              <a:rPr lang="en-US" smtClean="0"/>
              <a:t>12/17/2025</a:t>
            </a:fld>
            <a:endParaRPr lang="en-US"/>
          </a:p>
        </p:txBody>
      </p:sp>
      <p:sp>
        <p:nvSpPr>
          <p:cNvPr id="5" name="Footer Placeholder 4">
            <a:extLst>
              <a:ext uri="{FF2B5EF4-FFF2-40B4-BE49-F238E27FC236}">
                <a16:creationId xmlns:a16="http://schemas.microsoft.com/office/drawing/2014/main" id="{361630F9-6703-F963-0695-AC039BDF30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90131B-9F5B-C7D3-2E00-BE39C3267D9C}"/>
              </a:ext>
            </a:extLst>
          </p:cNvPr>
          <p:cNvSpPr>
            <a:spLocks noGrp="1"/>
          </p:cNvSpPr>
          <p:nvPr>
            <p:ph type="sldNum" sz="quarter" idx="12"/>
          </p:nvPr>
        </p:nvSpPr>
        <p:spPr/>
        <p:txBody>
          <a:bodyPr/>
          <a:lstStyle/>
          <a:p>
            <a:fld id="{B3A5FC0A-4CB2-4C1E-91F1-5DFBC1DE4171}" type="slidenum">
              <a:rPr lang="en-US" smtClean="0"/>
              <a:t>‹#›</a:t>
            </a:fld>
            <a:endParaRPr lang="en-US"/>
          </a:p>
        </p:txBody>
      </p:sp>
    </p:spTree>
    <p:extLst>
      <p:ext uri="{BB962C8B-B14F-4D97-AF65-F5344CB8AC3E}">
        <p14:creationId xmlns:p14="http://schemas.microsoft.com/office/powerpoint/2010/main" val="38217214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82938-48DE-DC84-FBA5-3DCE360C637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D7DE2CF-662F-BF57-187E-97FD464DD1B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64A27C-5570-8720-7C83-22C60E692948}"/>
              </a:ext>
            </a:extLst>
          </p:cNvPr>
          <p:cNvSpPr>
            <a:spLocks noGrp="1"/>
          </p:cNvSpPr>
          <p:nvPr>
            <p:ph type="dt" sz="half" idx="10"/>
          </p:nvPr>
        </p:nvSpPr>
        <p:spPr/>
        <p:txBody>
          <a:bodyPr/>
          <a:lstStyle/>
          <a:p>
            <a:fld id="{0D2C11C4-2768-4E5A-8391-FA4A73ED8EA2}" type="datetimeFigureOut">
              <a:rPr lang="en-US" smtClean="0"/>
              <a:t>12/17/2025</a:t>
            </a:fld>
            <a:endParaRPr lang="en-US"/>
          </a:p>
        </p:txBody>
      </p:sp>
      <p:sp>
        <p:nvSpPr>
          <p:cNvPr id="5" name="Footer Placeholder 4">
            <a:extLst>
              <a:ext uri="{FF2B5EF4-FFF2-40B4-BE49-F238E27FC236}">
                <a16:creationId xmlns:a16="http://schemas.microsoft.com/office/drawing/2014/main" id="{05770B45-69AF-CDCC-9C64-060631F96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8C2C0A-9EEF-9916-D8A8-F3336EC11118}"/>
              </a:ext>
            </a:extLst>
          </p:cNvPr>
          <p:cNvSpPr>
            <a:spLocks noGrp="1"/>
          </p:cNvSpPr>
          <p:nvPr>
            <p:ph type="sldNum" sz="quarter" idx="12"/>
          </p:nvPr>
        </p:nvSpPr>
        <p:spPr/>
        <p:txBody>
          <a:bodyPr/>
          <a:lstStyle/>
          <a:p>
            <a:fld id="{B3A5FC0A-4CB2-4C1E-91F1-5DFBC1DE4171}" type="slidenum">
              <a:rPr lang="en-US" smtClean="0"/>
              <a:t>‹#›</a:t>
            </a:fld>
            <a:endParaRPr lang="en-US"/>
          </a:p>
        </p:txBody>
      </p:sp>
    </p:spTree>
    <p:extLst>
      <p:ext uri="{BB962C8B-B14F-4D97-AF65-F5344CB8AC3E}">
        <p14:creationId xmlns:p14="http://schemas.microsoft.com/office/powerpoint/2010/main" val="3964395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5B6C4-D856-5630-4CA0-CA75D503E1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F91C94-36E3-EF04-2FC4-695B49F807C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CDB1447-FE39-EB82-ABEB-0B9E8DAD07C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56249E-6800-741D-2E9B-7B017849E950}"/>
              </a:ext>
            </a:extLst>
          </p:cNvPr>
          <p:cNvSpPr>
            <a:spLocks noGrp="1"/>
          </p:cNvSpPr>
          <p:nvPr>
            <p:ph type="dt" sz="half" idx="10"/>
          </p:nvPr>
        </p:nvSpPr>
        <p:spPr/>
        <p:txBody>
          <a:bodyPr/>
          <a:lstStyle/>
          <a:p>
            <a:fld id="{0D2C11C4-2768-4E5A-8391-FA4A73ED8EA2}" type="datetimeFigureOut">
              <a:rPr lang="en-US" smtClean="0"/>
              <a:t>12/17/2025</a:t>
            </a:fld>
            <a:endParaRPr lang="en-US"/>
          </a:p>
        </p:txBody>
      </p:sp>
      <p:sp>
        <p:nvSpPr>
          <p:cNvPr id="6" name="Footer Placeholder 5">
            <a:extLst>
              <a:ext uri="{FF2B5EF4-FFF2-40B4-BE49-F238E27FC236}">
                <a16:creationId xmlns:a16="http://schemas.microsoft.com/office/drawing/2014/main" id="{388ADDC8-575C-1D9B-74D5-9456DFC545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83EF61-F6A6-5548-196A-76AC6642B9A5}"/>
              </a:ext>
            </a:extLst>
          </p:cNvPr>
          <p:cNvSpPr>
            <a:spLocks noGrp="1"/>
          </p:cNvSpPr>
          <p:nvPr>
            <p:ph type="sldNum" sz="quarter" idx="12"/>
          </p:nvPr>
        </p:nvSpPr>
        <p:spPr/>
        <p:txBody>
          <a:bodyPr/>
          <a:lstStyle/>
          <a:p>
            <a:fld id="{B3A5FC0A-4CB2-4C1E-91F1-5DFBC1DE4171}" type="slidenum">
              <a:rPr lang="en-US" smtClean="0"/>
              <a:t>‹#›</a:t>
            </a:fld>
            <a:endParaRPr lang="en-US"/>
          </a:p>
        </p:txBody>
      </p:sp>
    </p:spTree>
    <p:extLst>
      <p:ext uri="{BB962C8B-B14F-4D97-AF65-F5344CB8AC3E}">
        <p14:creationId xmlns:p14="http://schemas.microsoft.com/office/powerpoint/2010/main" val="26008451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75099-76BD-09A7-B3D8-E5F70EE0DC8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063D7CD-7085-1B20-2498-111069AD29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EA8AC95-B374-F488-233F-27939A8C0C8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6F58D24-6F56-D17B-BB3E-C46AADECF5F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E4E6BA2-E0D7-EA65-49C0-7A4AC2ECD51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D355389-67F7-1158-CC92-9883B92FE6EF}"/>
              </a:ext>
            </a:extLst>
          </p:cNvPr>
          <p:cNvSpPr>
            <a:spLocks noGrp="1"/>
          </p:cNvSpPr>
          <p:nvPr>
            <p:ph type="dt" sz="half" idx="10"/>
          </p:nvPr>
        </p:nvSpPr>
        <p:spPr/>
        <p:txBody>
          <a:bodyPr/>
          <a:lstStyle/>
          <a:p>
            <a:fld id="{0D2C11C4-2768-4E5A-8391-FA4A73ED8EA2}" type="datetimeFigureOut">
              <a:rPr lang="en-US" smtClean="0"/>
              <a:t>12/17/2025</a:t>
            </a:fld>
            <a:endParaRPr lang="en-US"/>
          </a:p>
        </p:txBody>
      </p:sp>
      <p:sp>
        <p:nvSpPr>
          <p:cNvPr id="8" name="Footer Placeholder 7">
            <a:extLst>
              <a:ext uri="{FF2B5EF4-FFF2-40B4-BE49-F238E27FC236}">
                <a16:creationId xmlns:a16="http://schemas.microsoft.com/office/drawing/2014/main" id="{AFA65B72-B504-F545-D685-80A99EAAD4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CBFCC06-06BF-BFB7-B64A-0673A30F4923}"/>
              </a:ext>
            </a:extLst>
          </p:cNvPr>
          <p:cNvSpPr>
            <a:spLocks noGrp="1"/>
          </p:cNvSpPr>
          <p:nvPr>
            <p:ph type="sldNum" sz="quarter" idx="12"/>
          </p:nvPr>
        </p:nvSpPr>
        <p:spPr/>
        <p:txBody>
          <a:bodyPr/>
          <a:lstStyle/>
          <a:p>
            <a:fld id="{B3A5FC0A-4CB2-4C1E-91F1-5DFBC1DE4171}" type="slidenum">
              <a:rPr lang="en-US" smtClean="0"/>
              <a:t>‹#›</a:t>
            </a:fld>
            <a:endParaRPr lang="en-US"/>
          </a:p>
        </p:txBody>
      </p:sp>
    </p:spTree>
    <p:extLst>
      <p:ext uri="{BB962C8B-B14F-4D97-AF65-F5344CB8AC3E}">
        <p14:creationId xmlns:p14="http://schemas.microsoft.com/office/powerpoint/2010/main" val="19799105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09EA8-D2E2-845B-0E56-D2B73A583B2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A712793-9601-CEDD-EAF6-8438E63A619D}"/>
              </a:ext>
            </a:extLst>
          </p:cNvPr>
          <p:cNvSpPr>
            <a:spLocks noGrp="1"/>
          </p:cNvSpPr>
          <p:nvPr>
            <p:ph type="dt" sz="half" idx="10"/>
          </p:nvPr>
        </p:nvSpPr>
        <p:spPr/>
        <p:txBody>
          <a:bodyPr/>
          <a:lstStyle/>
          <a:p>
            <a:fld id="{0D2C11C4-2768-4E5A-8391-FA4A73ED8EA2}" type="datetimeFigureOut">
              <a:rPr lang="en-US" smtClean="0"/>
              <a:t>12/17/2025</a:t>
            </a:fld>
            <a:endParaRPr lang="en-US"/>
          </a:p>
        </p:txBody>
      </p:sp>
      <p:sp>
        <p:nvSpPr>
          <p:cNvPr id="4" name="Footer Placeholder 3">
            <a:extLst>
              <a:ext uri="{FF2B5EF4-FFF2-40B4-BE49-F238E27FC236}">
                <a16:creationId xmlns:a16="http://schemas.microsoft.com/office/drawing/2014/main" id="{65E6FC70-FFDE-262F-C483-620D3FDBB26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4787204-1A8D-E5C6-7344-1D80B83EB443}"/>
              </a:ext>
            </a:extLst>
          </p:cNvPr>
          <p:cNvSpPr>
            <a:spLocks noGrp="1"/>
          </p:cNvSpPr>
          <p:nvPr>
            <p:ph type="sldNum" sz="quarter" idx="12"/>
          </p:nvPr>
        </p:nvSpPr>
        <p:spPr/>
        <p:txBody>
          <a:bodyPr/>
          <a:lstStyle/>
          <a:p>
            <a:fld id="{B3A5FC0A-4CB2-4C1E-91F1-5DFBC1DE4171}" type="slidenum">
              <a:rPr lang="en-US" smtClean="0"/>
              <a:t>‹#›</a:t>
            </a:fld>
            <a:endParaRPr lang="en-US"/>
          </a:p>
        </p:txBody>
      </p:sp>
    </p:spTree>
    <p:extLst>
      <p:ext uri="{BB962C8B-B14F-4D97-AF65-F5344CB8AC3E}">
        <p14:creationId xmlns:p14="http://schemas.microsoft.com/office/powerpoint/2010/main" val="33324290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7DE2A7-4568-9AD7-C2CD-0BCB9B056F21}"/>
              </a:ext>
            </a:extLst>
          </p:cNvPr>
          <p:cNvSpPr>
            <a:spLocks noGrp="1"/>
          </p:cNvSpPr>
          <p:nvPr>
            <p:ph type="dt" sz="half" idx="10"/>
          </p:nvPr>
        </p:nvSpPr>
        <p:spPr/>
        <p:txBody>
          <a:bodyPr/>
          <a:lstStyle/>
          <a:p>
            <a:fld id="{0D2C11C4-2768-4E5A-8391-FA4A73ED8EA2}" type="datetimeFigureOut">
              <a:rPr lang="en-US" smtClean="0"/>
              <a:t>12/17/2025</a:t>
            </a:fld>
            <a:endParaRPr lang="en-US"/>
          </a:p>
        </p:txBody>
      </p:sp>
      <p:sp>
        <p:nvSpPr>
          <p:cNvPr id="3" name="Footer Placeholder 2">
            <a:extLst>
              <a:ext uri="{FF2B5EF4-FFF2-40B4-BE49-F238E27FC236}">
                <a16:creationId xmlns:a16="http://schemas.microsoft.com/office/drawing/2014/main" id="{8619E66A-00A8-D33A-9ADF-AE6AFE20E2B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3D0D6D7-4802-8E12-2046-81D660C9C786}"/>
              </a:ext>
            </a:extLst>
          </p:cNvPr>
          <p:cNvSpPr>
            <a:spLocks noGrp="1"/>
          </p:cNvSpPr>
          <p:nvPr>
            <p:ph type="sldNum" sz="quarter" idx="12"/>
          </p:nvPr>
        </p:nvSpPr>
        <p:spPr/>
        <p:txBody>
          <a:bodyPr/>
          <a:lstStyle/>
          <a:p>
            <a:fld id="{B3A5FC0A-4CB2-4C1E-91F1-5DFBC1DE4171}" type="slidenum">
              <a:rPr lang="en-US" smtClean="0"/>
              <a:t>‹#›</a:t>
            </a:fld>
            <a:endParaRPr lang="en-US"/>
          </a:p>
        </p:txBody>
      </p:sp>
    </p:spTree>
    <p:extLst>
      <p:ext uri="{BB962C8B-B14F-4D97-AF65-F5344CB8AC3E}">
        <p14:creationId xmlns:p14="http://schemas.microsoft.com/office/powerpoint/2010/main" val="9993459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B27B2-194B-EB50-3198-BB4BBC37151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8BDF0E0-6CAA-26D2-18B5-D656401338F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457834C-4167-B344-9F03-2E2B90DD76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ADD56B-8941-99E4-FE71-30AED3B76263}"/>
              </a:ext>
            </a:extLst>
          </p:cNvPr>
          <p:cNvSpPr>
            <a:spLocks noGrp="1"/>
          </p:cNvSpPr>
          <p:nvPr>
            <p:ph type="dt" sz="half" idx="10"/>
          </p:nvPr>
        </p:nvSpPr>
        <p:spPr/>
        <p:txBody>
          <a:bodyPr/>
          <a:lstStyle/>
          <a:p>
            <a:fld id="{0D2C11C4-2768-4E5A-8391-FA4A73ED8EA2}" type="datetimeFigureOut">
              <a:rPr lang="en-US" smtClean="0"/>
              <a:t>12/17/2025</a:t>
            </a:fld>
            <a:endParaRPr lang="en-US"/>
          </a:p>
        </p:txBody>
      </p:sp>
      <p:sp>
        <p:nvSpPr>
          <p:cNvPr id="6" name="Footer Placeholder 5">
            <a:extLst>
              <a:ext uri="{FF2B5EF4-FFF2-40B4-BE49-F238E27FC236}">
                <a16:creationId xmlns:a16="http://schemas.microsoft.com/office/drawing/2014/main" id="{0310E737-92EC-F540-0047-5026011215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6DDBF57-6331-DC58-79AA-190BA70A0C97}"/>
              </a:ext>
            </a:extLst>
          </p:cNvPr>
          <p:cNvSpPr>
            <a:spLocks noGrp="1"/>
          </p:cNvSpPr>
          <p:nvPr>
            <p:ph type="sldNum" sz="quarter" idx="12"/>
          </p:nvPr>
        </p:nvSpPr>
        <p:spPr/>
        <p:txBody>
          <a:bodyPr/>
          <a:lstStyle/>
          <a:p>
            <a:fld id="{B3A5FC0A-4CB2-4C1E-91F1-5DFBC1DE4171}" type="slidenum">
              <a:rPr lang="en-US" smtClean="0"/>
              <a:t>‹#›</a:t>
            </a:fld>
            <a:endParaRPr lang="en-US"/>
          </a:p>
        </p:txBody>
      </p:sp>
    </p:spTree>
    <p:extLst>
      <p:ext uri="{BB962C8B-B14F-4D97-AF65-F5344CB8AC3E}">
        <p14:creationId xmlns:p14="http://schemas.microsoft.com/office/powerpoint/2010/main" val="25725142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460BF-E507-0767-57B7-AF9D7CA5209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1173704-0C41-0020-1827-942C5E083F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97BE068-EB76-1336-0A1E-D330BCEC3E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1FBA29E-ADFB-FA94-4357-943078C1182C}"/>
              </a:ext>
            </a:extLst>
          </p:cNvPr>
          <p:cNvSpPr>
            <a:spLocks noGrp="1"/>
          </p:cNvSpPr>
          <p:nvPr>
            <p:ph type="dt" sz="half" idx="10"/>
          </p:nvPr>
        </p:nvSpPr>
        <p:spPr/>
        <p:txBody>
          <a:bodyPr/>
          <a:lstStyle/>
          <a:p>
            <a:fld id="{0D2C11C4-2768-4E5A-8391-FA4A73ED8EA2}" type="datetimeFigureOut">
              <a:rPr lang="en-US" smtClean="0"/>
              <a:t>12/17/2025</a:t>
            </a:fld>
            <a:endParaRPr lang="en-US"/>
          </a:p>
        </p:txBody>
      </p:sp>
      <p:sp>
        <p:nvSpPr>
          <p:cNvPr id="6" name="Footer Placeholder 5">
            <a:extLst>
              <a:ext uri="{FF2B5EF4-FFF2-40B4-BE49-F238E27FC236}">
                <a16:creationId xmlns:a16="http://schemas.microsoft.com/office/drawing/2014/main" id="{904F2265-A4BB-5320-8105-DDBB85DD7E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6621C5-F4CB-211D-A0EE-AAD71652B8EF}"/>
              </a:ext>
            </a:extLst>
          </p:cNvPr>
          <p:cNvSpPr>
            <a:spLocks noGrp="1"/>
          </p:cNvSpPr>
          <p:nvPr>
            <p:ph type="sldNum" sz="quarter" idx="12"/>
          </p:nvPr>
        </p:nvSpPr>
        <p:spPr/>
        <p:txBody>
          <a:bodyPr/>
          <a:lstStyle/>
          <a:p>
            <a:fld id="{B3A5FC0A-4CB2-4C1E-91F1-5DFBC1DE4171}" type="slidenum">
              <a:rPr lang="en-US" smtClean="0"/>
              <a:t>‹#›</a:t>
            </a:fld>
            <a:endParaRPr lang="en-US"/>
          </a:p>
        </p:txBody>
      </p:sp>
    </p:spTree>
    <p:extLst>
      <p:ext uri="{BB962C8B-B14F-4D97-AF65-F5344CB8AC3E}">
        <p14:creationId xmlns:p14="http://schemas.microsoft.com/office/powerpoint/2010/main" val="27286108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289DEBF-2916-87F9-12C5-7B17F159C53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D0085D2-15F7-6D0C-30AE-759671ED6B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70E274-BD0C-CA86-B29B-521AF25F00E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D2C11C4-2768-4E5A-8391-FA4A73ED8EA2}" type="datetimeFigureOut">
              <a:rPr lang="en-US" smtClean="0"/>
              <a:t>12/17/2025</a:t>
            </a:fld>
            <a:endParaRPr lang="en-US"/>
          </a:p>
        </p:txBody>
      </p:sp>
      <p:sp>
        <p:nvSpPr>
          <p:cNvPr id="5" name="Footer Placeholder 4">
            <a:extLst>
              <a:ext uri="{FF2B5EF4-FFF2-40B4-BE49-F238E27FC236}">
                <a16:creationId xmlns:a16="http://schemas.microsoft.com/office/drawing/2014/main" id="{170CC83A-C960-832A-3A3E-2C001630DD8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B7D317B-5A6B-D6EC-4344-A35969DE906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3A5FC0A-4CB2-4C1E-91F1-5DFBC1DE4171}" type="slidenum">
              <a:rPr lang="en-US" smtClean="0"/>
              <a:t>‹#›</a:t>
            </a:fld>
            <a:endParaRPr lang="en-US"/>
          </a:p>
        </p:txBody>
      </p:sp>
    </p:spTree>
    <p:extLst>
      <p:ext uri="{BB962C8B-B14F-4D97-AF65-F5344CB8AC3E}">
        <p14:creationId xmlns:p14="http://schemas.microsoft.com/office/powerpoint/2010/main" val="25311259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hyperlink" Target="https://www.kaggle.com/kaggle-survey-2022" TargetMode="Externa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plash of colors on a white surface">
            <a:extLst>
              <a:ext uri="{FF2B5EF4-FFF2-40B4-BE49-F238E27FC236}">
                <a16:creationId xmlns:a16="http://schemas.microsoft.com/office/drawing/2014/main" id="{A50EB32A-25A9-D33B-D422-556A3950163C}"/>
              </a:ext>
            </a:extLst>
          </p:cNvPr>
          <p:cNvPicPr>
            <a:picLocks noChangeAspect="1"/>
          </p:cNvPicPr>
          <p:nvPr/>
        </p:nvPicPr>
        <p:blipFill rotWithShape="1">
          <a:blip r:embed="rId2"/>
          <a:srcRect t="2397" b="22603"/>
          <a:stretch/>
        </p:blipFill>
        <p:spPr>
          <a:xfrm>
            <a:off x="20" y="10"/>
            <a:ext cx="12191980" cy="6857990"/>
          </a:xfrm>
          <a:custGeom>
            <a:avLst/>
            <a:gdLst/>
            <a:ahLst/>
            <a:cxnLst/>
            <a:rect l="l" t="t" r="r" b="b"/>
            <a:pathLst>
              <a:path w="12192000" h="6858000">
                <a:moveTo>
                  <a:pt x="5712609" y="3740816"/>
                </a:moveTo>
                <a:cubicBezTo>
                  <a:pt x="5738974" y="3758821"/>
                  <a:pt x="5765337" y="3776826"/>
                  <a:pt x="5791702" y="3794831"/>
                </a:cubicBezTo>
                <a:cubicBezTo>
                  <a:pt x="5776911" y="3790330"/>
                  <a:pt x="5760836" y="3785829"/>
                  <a:pt x="5745403" y="3781327"/>
                </a:cubicBezTo>
                <a:cubicBezTo>
                  <a:pt x="5732542" y="3770394"/>
                  <a:pt x="5719038" y="3760108"/>
                  <a:pt x="5706178" y="3748531"/>
                </a:cubicBezTo>
                <a:cubicBezTo>
                  <a:pt x="5708106" y="3745959"/>
                  <a:pt x="5710678" y="3743389"/>
                  <a:pt x="5712609" y="3740816"/>
                </a:cubicBezTo>
                <a:close/>
                <a:moveTo>
                  <a:pt x="6185882" y="2838635"/>
                </a:moveTo>
                <a:cubicBezTo>
                  <a:pt x="6344070" y="2946665"/>
                  <a:pt x="6502257" y="3055338"/>
                  <a:pt x="6660444" y="3163369"/>
                </a:cubicBezTo>
                <a:cubicBezTo>
                  <a:pt x="6657871" y="3165941"/>
                  <a:pt x="6655942" y="3168513"/>
                  <a:pt x="6653370" y="3171086"/>
                </a:cubicBezTo>
                <a:cubicBezTo>
                  <a:pt x="6479751" y="3079774"/>
                  <a:pt x="6315776" y="2978175"/>
                  <a:pt x="6185882" y="2838635"/>
                </a:cubicBezTo>
                <a:close/>
                <a:moveTo>
                  <a:pt x="0" y="0"/>
                </a:moveTo>
                <a:lnTo>
                  <a:pt x="12192000" y="0"/>
                </a:lnTo>
                <a:lnTo>
                  <a:pt x="12192000" y="3164490"/>
                </a:lnTo>
                <a:lnTo>
                  <a:pt x="11988395" y="3196744"/>
                </a:lnTo>
                <a:cubicBezTo>
                  <a:pt x="11473771" y="3266864"/>
                  <a:pt x="10861963" y="3302908"/>
                  <a:pt x="10185568" y="3253395"/>
                </a:cubicBezTo>
                <a:cubicBezTo>
                  <a:pt x="10116120" y="3248250"/>
                  <a:pt x="10050531" y="3245034"/>
                  <a:pt x="9983655" y="3242463"/>
                </a:cubicBezTo>
                <a:cubicBezTo>
                  <a:pt x="9392061" y="3216097"/>
                  <a:pt x="8811401" y="3203236"/>
                  <a:pt x="8566404" y="3171728"/>
                </a:cubicBezTo>
                <a:cubicBezTo>
                  <a:pt x="8374779" y="3146650"/>
                  <a:pt x="7394792" y="2934448"/>
                  <a:pt x="7107354" y="2755040"/>
                </a:cubicBezTo>
                <a:cubicBezTo>
                  <a:pt x="6813486" y="2571132"/>
                  <a:pt x="6536339" y="2367932"/>
                  <a:pt x="6260475" y="2164090"/>
                </a:cubicBezTo>
                <a:cubicBezTo>
                  <a:pt x="6140870" y="2075993"/>
                  <a:pt x="6013549" y="1995614"/>
                  <a:pt x="5905518" y="1894658"/>
                </a:cubicBezTo>
                <a:cubicBezTo>
                  <a:pt x="5797490" y="1793059"/>
                  <a:pt x="5694605" y="1687600"/>
                  <a:pt x="5577572" y="1593717"/>
                </a:cubicBezTo>
                <a:cubicBezTo>
                  <a:pt x="5544133" y="1566709"/>
                  <a:pt x="5510696" y="1537773"/>
                  <a:pt x="5461824" y="1533271"/>
                </a:cubicBezTo>
                <a:cubicBezTo>
                  <a:pt x="5450893" y="1531985"/>
                  <a:pt x="5439318" y="1532628"/>
                  <a:pt x="5428386" y="1533913"/>
                </a:cubicBezTo>
                <a:cubicBezTo>
                  <a:pt x="5416169" y="1535200"/>
                  <a:pt x="5406523" y="1541630"/>
                  <a:pt x="5402021" y="1552562"/>
                </a:cubicBezTo>
                <a:cubicBezTo>
                  <a:pt x="5397521" y="1564781"/>
                  <a:pt x="5405238" y="1571853"/>
                  <a:pt x="5414239" y="1578283"/>
                </a:cubicBezTo>
                <a:cubicBezTo>
                  <a:pt x="5420670" y="1582785"/>
                  <a:pt x="5427099" y="1589859"/>
                  <a:pt x="5435459" y="1591144"/>
                </a:cubicBezTo>
                <a:cubicBezTo>
                  <a:pt x="5488833" y="1598861"/>
                  <a:pt x="5508766" y="1638086"/>
                  <a:pt x="5533844" y="1672809"/>
                </a:cubicBezTo>
                <a:cubicBezTo>
                  <a:pt x="5544776" y="1687600"/>
                  <a:pt x="5556350" y="1699175"/>
                  <a:pt x="5536417" y="1720394"/>
                </a:cubicBezTo>
                <a:cubicBezTo>
                  <a:pt x="5519055" y="1739042"/>
                  <a:pt x="5537059" y="1748689"/>
                  <a:pt x="5555063" y="1753834"/>
                </a:cubicBezTo>
                <a:cubicBezTo>
                  <a:pt x="5580142" y="1760906"/>
                  <a:pt x="5609722" y="1759621"/>
                  <a:pt x="5638015" y="1782770"/>
                </a:cubicBezTo>
                <a:cubicBezTo>
                  <a:pt x="5531915" y="1784699"/>
                  <a:pt x="5486902" y="1723611"/>
                  <a:pt x="5438676" y="1667022"/>
                </a:cubicBezTo>
                <a:cubicBezTo>
                  <a:pt x="5420670" y="1646446"/>
                  <a:pt x="5408453" y="1622010"/>
                  <a:pt x="5393019" y="1598861"/>
                </a:cubicBezTo>
                <a:cubicBezTo>
                  <a:pt x="5373728" y="1570568"/>
                  <a:pt x="5351221" y="1569281"/>
                  <a:pt x="5322928" y="1594359"/>
                </a:cubicBezTo>
                <a:cubicBezTo>
                  <a:pt x="5297850" y="1616865"/>
                  <a:pt x="5285633" y="1614937"/>
                  <a:pt x="5277274" y="1584070"/>
                </a:cubicBezTo>
                <a:cubicBezTo>
                  <a:pt x="5264412" y="1535843"/>
                  <a:pt x="5234831" y="1501763"/>
                  <a:pt x="5184674" y="1484401"/>
                </a:cubicBezTo>
                <a:cubicBezTo>
                  <a:pt x="5179209" y="1482471"/>
                  <a:pt x="5173101" y="1479417"/>
                  <a:pt x="5167072" y="1478372"/>
                </a:cubicBezTo>
                <a:cubicBezTo>
                  <a:pt x="5161044" y="1477327"/>
                  <a:pt x="5155097" y="1478292"/>
                  <a:pt x="5149951" y="1484401"/>
                </a:cubicBezTo>
                <a:cubicBezTo>
                  <a:pt x="5140950" y="1494688"/>
                  <a:pt x="5148664" y="1506907"/>
                  <a:pt x="5155097" y="1515909"/>
                </a:cubicBezTo>
                <a:cubicBezTo>
                  <a:pt x="5166670" y="1531985"/>
                  <a:pt x="5176959" y="1547417"/>
                  <a:pt x="5181461" y="1566709"/>
                </a:cubicBezTo>
                <a:cubicBezTo>
                  <a:pt x="5184674" y="1579570"/>
                  <a:pt x="5187891" y="1593717"/>
                  <a:pt x="5178887" y="1603361"/>
                </a:cubicBezTo>
                <a:cubicBezTo>
                  <a:pt x="5141592" y="1644516"/>
                  <a:pt x="5168600" y="1663807"/>
                  <a:pt x="5200752" y="1685671"/>
                </a:cubicBezTo>
                <a:cubicBezTo>
                  <a:pt x="5245120" y="1715251"/>
                  <a:pt x="5262482" y="1758976"/>
                  <a:pt x="5252195" y="1811063"/>
                </a:cubicBezTo>
                <a:cubicBezTo>
                  <a:pt x="5248335" y="1832284"/>
                  <a:pt x="5250909" y="1845143"/>
                  <a:pt x="5277274" y="1844501"/>
                </a:cubicBezTo>
                <a:cubicBezTo>
                  <a:pt x="5287560" y="1844501"/>
                  <a:pt x="5290133" y="1851575"/>
                  <a:pt x="5293993" y="1859290"/>
                </a:cubicBezTo>
                <a:cubicBezTo>
                  <a:pt x="5376299" y="2041270"/>
                  <a:pt x="5495262" y="2200743"/>
                  <a:pt x="5634802" y="2347356"/>
                </a:cubicBezTo>
                <a:cubicBezTo>
                  <a:pt x="5747976" y="2466318"/>
                  <a:pt x="5872725" y="2573704"/>
                  <a:pt x="6001975" y="2677877"/>
                </a:cubicBezTo>
                <a:cubicBezTo>
                  <a:pt x="6005832" y="2681092"/>
                  <a:pt x="6009691" y="2684949"/>
                  <a:pt x="6011621" y="2691379"/>
                </a:cubicBezTo>
                <a:cubicBezTo>
                  <a:pt x="5950533" y="2678520"/>
                  <a:pt x="5897804" y="2652154"/>
                  <a:pt x="5847002" y="2622575"/>
                </a:cubicBezTo>
                <a:cubicBezTo>
                  <a:pt x="5711965" y="2544125"/>
                  <a:pt x="5598147" y="2442525"/>
                  <a:pt x="5483045" y="2342854"/>
                </a:cubicBezTo>
                <a:cubicBezTo>
                  <a:pt x="5412953" y="2281765"/>
                  <a:pt x="5340933" y="2222606"/>
                  <a:pt x="5263769" y="2168592"/>
                </a:cubicBezTo>
                <a:cubicBezTo>
                  <a:pt x="5250909" y="2159588"/>
                  <a:pt x="5241905" y="2148014"/>
                  <a:pt x="5232904" y="2136439"/>
                </a:cubicBezTo>
                <a:cubicBezTo>
                  <a:pt x="5227759" y="2130010"/>
                  <a:pt x="5221329" y="2124222"/>
                  <a:pt x="5211040" y="2126795"/>
                </a:cubicBezTo>
                <a:cubicBezTo>
                  <a:pt x="5198180" y="2130010"/>
                  <a:pt x="5196893" y="2139654"/>
                  <a:pt x="5195606" y="2149301"/>
                </a:cubicBezTo>
                <a:cubicBezTo>
                  <a:pt x="5191749" y="2180166"/>
                  <a:pt x="5200108" y="2207817"/>
                  <a:pt x="5216185" y="2234181"/>
                </a:cubicBezTo>
                <a:cubicBezTo>
                  <a:pt x="5257983" y="2301699"/>
                  <a:pt x="5319713" y="2353786"/>
                  <a:pt x="5383373" y="2403300"/>
                </a:cubicBezTo>
                <a:cubicBezTo>
                  <a:pt x="5465682" y="2466961"/>
                  <a:pt x="5545418" y="2533193"/>
                  <a:pt x="5618083" y="2605857"/>
                </a:cubicBezTo>
                <a:cubicBezTo>
                  <a:pt x="5623226" y="2611001"/>
                  <a:pt x="5632871" y="2614216"/>
                  <a:pt x="5629656" y="2629005"/>
                </a:cubicBezTo>
                <a:cubicBezTo>
                  <a:pt x="5584001" y="2594925"/>
                  <a:pt x="5540917" y="2561487"/>
                  <a:pt x="5497192" y="2529334"/>
                </a:cubicBezTo>
                <a:cubicBezTo>
                  <a:pt x="5454108" y="2497183"/>
                  <a:pt x="5410380" y="2465031"/>
                  <a:pt x="5367298" y="2433523"/>
                </a:cubicBezTo>
                <a:cubicBezTo>
                  <a:pt x="5357008" y="2425806"/>
                  <a:pt x="5346076" y="2414874"/>
                  <a:pt x="5331288" y="2424520"/>
                </a:cubicBezTo>
                <a:cubicBezTo>
                  <a:pt x="5315856" y="2434165"/>
                  <a:pt x="5317785" y="2450242"/>
                  <a:pt x="5321643" y="2463101"/>
                </a:cubicBezTo>
                <a:cubicBezTo>
                  <a:pt x="5333859" y="2501041"/>
                  <a:pt x="5355081" y="2534479"/>
                  <a:pt x="5383373" y="2564059"/>
                </a:cubicBezTo>
                <a:cubicBezTo>
                  <a:pt x="5479829" y="2661801"/>
                  <a:pt x="5591073" y="2746038"/>
                  <a:pt x="5694605" y="2837349"/>
                </a:cubicBezTo>
                <a:cubicBezTo>
                  <a:pt x="5750548" y="2886864"/>
                  <a:pt x="5801990" y="2939593"/>
                  <a:pt x="5850861" y="2994249"/>
                </a:cubicBezTo>
                <a:cubicBezTo>
                  <a:pt x="5861793" y="3006469"/>
                  <a:pt x="5861149" y="3018043"/>
                  <a:pt x="5857934" y="3032189"/>
                </a:cubicBezTo>
                <a:cubicBezTo>
                  <a:pt x="5845076" y="3089421"/>
                  <a:pt x="5865008" y="3108711"/>
                  <a:pt x="5929311" y="3097780"/>
                </a:cubicBezTo>
                <a:cubicBezTo>
                  <a:pt x="5949246" y="3094563"/>
                  <a:pt x="5962750" y="3097780"/>
                  <a:pt x="5974966" y="3111282"/>
                </a:cubicBezTo>
                <a:cubicBezTo>
                  <a:pt x="6122866" y="3278472"/>
                  <a:pt x="6297771" y="3419297"/>
                  <a:pt x="6488753" y="3544689"/>
                </a:cubicBezTo>
                <a:cubicBezTo>
                  <a:pt x="6566560" y="3595488"/>
                  <a:pt x="6646940" y="3643718"/>
                  <a:pt x="6728605" y="3688730"/>
                </a:cubicBezTo>
                <a:cubicBezTo>
                  <a:pt x="6728605" y="3691945"/>
                  <a:pt x="6728605" y="3695804"/>
                  <a:pt x="6728605" y="3699019"/>
                </a:cubicBezTo>
                <a:cubicBezTo>
                  <a:pt x="6727962" y="3703519"/>
                  <a:pt x="6727320" y="3706091"/>
                  <a:pt x="6726677" y="3709950"/>
                </a:cubicBezTo>
                <a:cubicBezTo>
                  <a:pt x="6611573" y="3640502"/>
                  <a:pt x="6497754" y="3569125"/>
                  <a:pt x="6386510" y="3493890"/>
                </a:cubicBezTo>
                <a:cubicBezTo>
                  <a:pt x="6084927" y="3290048"/>
                  <a:pt x="5796845" y="3071415"/>
                  <a:pt x="5504264" y="2857926"/>
                </a:cubicBezTo>
                <a:cubicBezTo>
                  <a:pt x="5405879" y="2785906"/>
                  <a:pt x="5328073" y="2693952"/>
                  <a:pt x="5239333" y="2612929"/>
                </a:cubicBezTo>
                <a:cubicBezTo>
                  <a:pt x="5180174" y="2558915"/>
                  <a:pt x="5123586" y="2502328"/>
                  <a:pt x="5054783" y="2457958"/>
                </a:cubicBezTo>
                <a:cubicBezTo>
                  <a:pt x="5026489" y="2439952"/>
                  <a:pt x="4996909" y="2423876"/>
                  <a:pt x="4958969" y="2428378"/>
                </a:cubicBezTo>
                <a:cubicBezTo>
                  <a:pt x="4944180" y="2430308"/>
                  <a:pt x="4927460" y="2434165"/>
                  <a:pt x="4922316" y="2450884"/>
                </a:cubicBezTo>
                <a:cubicBezTo>
                  <a:pt x="4917814" y="2467603"/>
                  <a:pt x="4931318" y="2475320"/>
                  <a:pt x="4943538" y="2482393"/>
                </a:cubicBezTo>
                <a:cubicBezTo>
                  <a:pt x="4946752" y="2484322"/>
                  <a:pt x="4949967" y="2486895"/>
                  <a:pt x="4953183" y="2486895"/>
                </a:cubicBezTo>
                <a:cubicBezTo>
                  <a:pt x="5014271" y="2490752"/>
                  <a:pt x="5028418" y="2539623"/>
                  <a:pt x="5057355" y="2574991"/>
                </a:cubicBezTo>
                <a:cubicBezTo>
                  <a:pt x="5066357" y="2585923"/>
                  <a:pt x="5066999" y="2596854"/>
                  <a:pt x="5057355" y="2609714"/>
                </a:cubicBezTo>
                <a:cubicBezTo>
                  <a:pt x="5039991" y="2632863"/>
                  <a:pt x="5052210" y="2643152"/>
                  <a:pt x="5075359" y="2649582"/>
                </a:cubicBezTo>
                <a:cubicBezTo>
                  <a:pt x="5098507" y="2656013"/>
                  <a:pt x="5123586" y="2657941"/>
                  <a:pt x="5148664" y="2672732"/>
                </a:cubicBezTo>
                <a:cubicBezTo>
                  <a:pt x="5108797" y="2684949"/>
                  <a:pt x="5081147" y="2672090"/>
                  <a:pt x="5055425" y="2656013"/>
                </a:cubicBezTo>
                <a:cubicBezTo>
                  <a:pt x="4997552" y="2620646"/>
                  <a:pt x="4960257" y="2568559"/>
                  <a:pt x="4924888" y="2515188"/>
                </a:cubicBezTo>
                <a:cubicBezTo>
                  <a:pt x="4917814" y="2504899"/>
                  <a:pt x="4912027" y="2493324"/>
                  <a:pt x="4902382" y="2484965"/>
                </a:cubicBezTo>
                <a:cubicBezTo>
                  <a:pt x="4884376" y="2468246"/>
                  <a:pt x="4865085" y="2466318"/>
                  <a:pt x="4843224" y="2486895"/>
                </a:cubicBezTo>
                <a:cubicBezTo>
                  <a:pt x="4814285" y="2513902"/>
                  <a:pt x="4803998" y="2511973"/>
                  <a:pt x="4794352" y="2477250"/>
                </a:cubicBezTo>
                <a:cubicBezTo>
                  <a:pt x="4781490" y="2430308"/>
                  <a:pt x="4752554" y="2397512"/>
                  <a:pt x="4703040" y="2380151"/>
                </a:cubicBezTo>
                <a:cubicBezTo>
                  <a:pt x="4692753" y="2376292"/>
                  <a:pt x="4681821" y="2371147"/>
                  <a:pt x="4670890" y="2379507"/>
                </a:cubicBezTo>
                <a:cubicBezTo>
                  <a:pt x="4659315" y="2389153"/>
                  <a:pt x="4667030" y="2398798"/>
                  <a:pt x="4671532" y="2407802"/>
                </a:cubicBezTo>
                <a:cubicBezTo>
                  <a:pt x="4677962" y="2421948"/>
                  <a:pt x="4685679" y="2436095"/>
                  <a:pt x="4691466" y="2450884"/>
                </a:cubicBezTo>
                <a:cubicBezTo>
                  <a:pt x="4701755" y="2474677"/>
                  <a:pt x="4703685" y="2499756"/>
                  <a:pt x="4684393" y="2522904"/>
                </a:cubicBezTo>
                <a:cubicBezTo>
                  <a:pt x="4670245" y="2539623"/>
                  <a:pt x="4671532" y="2550555"/>
                  <a:pt x="4690181" y="2562130"/>
                </a:cubicBezTo>
                <a:cubicBezTo>
                  <a:pt x="4749983" y="2598140"/>
                  <a:pt x="4787922" y="2645081"/>
                  <a:pt x="4767344" y="2718387"/>
                </a:cubicBezTo>
                <a:cubicBezTo>
                  <a:pt x="4764130" y="2728676"/>
                  <a:pt x="4767988" y="2738965"/>
                  <a:pt x="4780205" y="2738321"/>
                </a:cubicBezTo>
                <a:cubicBezTo>
                  <a:pt x="4807214" y="2736393"/>
                  <a:pt x="4811713" y="2753112"/>
                  <a:pt x="4819430" y="2770474"/>
                </a:cubicBezTo>
                <a:cubicBezTo>
                  <a:pt x="4894666" y="2937020"/>
                  <a:pt x="5003339" y="3082346"/>
                  <a:pt x="5128730" y="3218670"/>
                </a:cubicBezTo>
                <a:cubicBezTo>
                  <a:pt x="5252837" y="3353709"/>
                  <a:pt x="5392376" y="3474599"/>
                  <a:pt x="5540917" y="3590345"/>
                </a:cubicBezTo>
                <a:cubicBezTo>
                  <a:pt x="5499119" y="3586487"/>
                  <a:pt x="5445104" y="3562695"/>
                  <a:pt x="5393019" y="3535044"/>
                </a:cubicBezTo>
                <a:cubicBezTo>
                  <a:pt x="5255410" y="3461095"/>
                  <a:pt x="5142235" y="3360781"/>
                  <a:pt x="5027131" y="3262397"/>
                </a:cubicBezTo>
                <a:cubicBezTo>
                  <a:pt x="4946752" y="3193592"/>
                  <a:pt x="4868302" y="3122858"/>
                  <a:pt x="4778275" y="3063697"/>
                </a:cubicBezTo>
                <a:cubicBezTo>
                  <a:pt x="4767988" y="3057268"/>
                  <a:pt x="4760914" y="3048908"/>
                  <a:pt x="4755127" y="3038619"/>
                </a:cubicBezTo>
                <a:cubicBezTo>
                  <a:pt x="4749983" y="3029617"/>
                  <a:pt x="4742265" y="3021258"/>
                  <a:pt x="4728763" y="3025115"/>
                </a:cubicBezTo>
                <a:cubicBezTo>
                  <a:pt x="4715259" y="3029617"/>
                  <a:pt x="4713973" y="3041192"/>
                  <a:pt x="4713973" y="3051481"/>
                </a:cubicBezTo>
                <a:cubicBezTo>
                  <a:pt x="4715902" y="3090063"/>
                  <a:pt x="4726833" y="3124786"/>
                  <a:pt x="4750625" y="3155652"/>
                </a:cubicBezTo>
                <a:cubicBezTo>
                  <a:pt x="4796924" y="3217385"/>
                  <a:pt x="4858656" y="3265612"/>
                  <a:pt x="4920386" y="3313839"/>
                </a:cubicBezTo>
                <a:cubicBezTo>
                  <a:pt x="5005911" y="3380072"/>
                  <a:pt x="5085005" y="3452092"/>
                  <a:pt x="5156382" y="3532472"/>
                </a:cubicBezTo>
                <a:cubicBezTo>
                  <a:pt x="5104940" y="3493247"/>
                  <a:pt x="5053495" y="3453378"/>
                  <a:pt x="5001409" y="3414153"/>
                </a:cubicBezTo>
                <a:cubicBezTo>
                  <a:pt x="4962184" y="3384574"/>
                  <a:pt x="4921673" y="3356279"/>
                  <a:pt x="4881806" y="3327343"/>
                </a:cubicBezTo>
                <a:cubicBezTo>
                  <a:pt x="4872159" y="3320270"/>
                  <a:pt x="4861870" y="3312554"/>
                  <a:pt x="4848368" y="3322198"/>
                </a:cubicBezTo>
                <a:cubicBezTo>
                  <a:pt x="4836149" y="3330558"/>
                  <a:pt x="4838079" y="3342777"/>
                  <a:pt x="4840652" y="3354351"/>
                </a:cubicBezTo>
                <a:cubicBezTo>
                  <a:pt x="4850297" y="3400006"/>
                  <a:pt x="4877304" y="3436659"/>
                  <a:pt x="4910742" y="3469454"/>
                </a:cubicBezTo>
                <a:cubicBezTo>
                  <a:pt x="4951252" y="3508679"/>
                  <a:pt x="4993695" y="3545976"/>
                  <a:pt x="5037419" y="3583272"/>
                </a:cubicBezTo>
                <a:cubicBezTo>
                  <a:pt x="4990479" y="3572983"/>
                  <a:pt x="4943538" y="3562695"/>
                  <a:pt x="4896595" y="3554336"/>
                </a:cubicBezTo>
                <a:cubicBezTo>
                  <a:pt x="4917814" y="3628927"/>
                  <a:pt x="4967328" y="3643718"/>
                  <a:pt x="5011699" y="3655292"/>
                </a:cubicBezTo>
                <a:cubicBezTo>
                  <a:pt x="5071502" y="3670081"/>
                  <a:pt x="5128730" y="3688730"/>
                  <a:pt x="5185319" y="3709950"/>
                </a:cubicBezTo>
                <a:cubicBezTo>
                  <a:pt x="5209111" y="3731170"/>
                  <a:pt x="5232904" y="3751748"/>
                  <a:pt x="5256052" y="3773610"/>
                </a:cubicBezTo>
                <a:cubicBezTo>
                  <a:pt x="5279845" y="3796118"/>
                  <a:pt x="5302352" y="3818624"/>
                  <a:pt x="5324859" y="3842415"/>
                </a:cubicBezTo>
                <a:cubicBezTo>
                  <a:pt x="5340933" y="3859776"/>
                  <a:pt x="5360224" y="3874568"/>
                  <a:pt x="5341576" y="3904146"/>
                </a:cubicBezTo>
                <a:cubicBezTo>
                  <a:pt x="5333217" y="3917650"/>
                  <a:pt x="5387873" y="3990958"/>
                  <a:pt x="5405238" y="3995458"/>
                </a:cubicBezTo>
                <a:cubicBezTo>
                  <a:pt x="5407809" y="3996100"/>
                  <a:pt x="5410380" y="3996745"/>
                  <a:pt x="5412310" y="3996745"/>
                </a:cubicBezTo>
                <a:cubicBezTo>
                  <a:pt x="5449607" y="3994173"/>
                  <a:pt x="5457967" y="4016036"/>
                  <a:pt x="5458608" y="4043687"/>
                </a:cubicBezTo>
                <a:cubicBezTo>
                  <a:pt x="5459252" y="4070693"/>
                  <a:pt x="5452823" y="4104131"/>
                  <a:pt x="5503621" y="4090627"/>
                </a:cubicBezTo>
                <a:cubicBezTo>
                  <a:pt x="5509408" y="4089342"/>
                  <a:pt x="5510696" y="4093199"/>
                  <a:pt x="5513266" y="4097701"/>
                </a:cubicBezTo>
                <a:cubicBezTo>
                  <a:pt x="5568568" y="4212804"/>
                  <a:pt x="5661808" y="4301543"/>
                  <a:pt x="5753762" y="4390282"/>
                </a:cubicBezTo>
                <a:cubicBezTo>
                  <a:pt x="5758907" y="4394784"/>
                  <a:pt x="5764052" y="4399285"/>
                  <a:pt x="5769195" y="4403786"/>
                </a:cubicBezTo>
                <a:cubicBezTo>
                  <a:pt x="5672741" y="4381280"/>
                  <a:pt x="5354436" y="4352342"/>
                  <a:pt x="5261196" y="4361989"/>
                </a:cubicBezTo>
                <a:cubicBezTo>
                  <a:pt x="5178245" y="4370349"/>
                  <a:pt x="4709472" y="4230167"/>
                  <a:pt x="4612374" y="4147215"/>
                </a:cubicBezTo>
                <a:cubicBezTo>
                  <a:pt x="4598869" y="4212161"/>
                  <a:pt x="4627806" y="4237882"/>
                  <a:pt x="4650956" y="4267463"/>
                </a:cubicBezTo>
                <a:cubicBezTo>
                  <a:pt x="4683749" y="4309260"/>
                  <a:pt x="4688895" y="4338840"/>
                  <a:pt x="4627162" y="4372278"/>
                </a:cubicBezTo>
                <a:cubicBezTo>
                  <a:pt x="4450327" y="4467447"/>
                  <a:pt x="4452257" y="4470662"/>
                  <a:pt x="4618160" y="4599911"/>
                </a:cubicBezTo>
                <a:cubicBezTo>
                  <a:pt x="4625877" y="4605700"/>
                  <a:pt x="4622019" y="4624347"/>
                  <a:pt x="4623948" y="4637209"/>
                </a:cubicBezTo>
                <a:cubicBezTo>
                  <a:pt x="4580863" y="4656500"/>
                  <a:pt x="4530064" y="4606343"/>
                  <a:pt x="4478622" y="4660357"/>
                </a:cubicBezTo>
                <a:cubicBezTo>
                  <a:pt x="4700468" y="4897637"/>
                  <a:pt x="5038064" y="5123344"/>
                  <a:pt x="5344150" y="5301466"/>
                </a:cubicBezTo>
                <a:cubicBezTo>
                  <a:pt x="5096581" y="5359982"/>
                  <a:pt x="4948037" y="5154210"/>
                  <a:pt x="4766058" y="5180574"/>
                </a:cubicBezTo>
                <a:cubicBezTo>
                  <a:pt x="4675390" y="5244877"/>
                  <a:pt x="4945465" y="5349050"/>
                  <a:pt x="4687609" y="5379273"/>
                </a:cubicBezTo>
                <a:cubicBezTo>
                  <a:pt x="4799496" y="5435860"/>
                  <a:pt x="4882449" y="5491161"/>
                  <a:pt x="4959611" y="5556107"/>
                </a:cubicBezTo>
                <a:cubicBezTo>
                  <a:pt x="5096581" y="5672497"/>
                  <a:pt x="5123586" y="5749662"/>
                  <a:pt x="5060571" y="5905920"/>
                </a:cubicBezTo>
                <a:cubicBezTo>
                  <a:pt x="5018773" y="6008805"/>
                  <a:pt x="4958326" y="6103332"/>
                  <a:pt x="5011699" y="6226152"/>
                </a:cubicBezTo>
                <a:cubicBezTo>
                  <a:pt x="5048351" y="6310389"/>
                  <a:pt x="5034204" y="6365690"/>
                  <a:pt x="4895308" y="6327750"/>
                </a:cubicBezTo>
                <a:cubicBezTo>
                  <a:pt x="4745482" y="6287240"/>
                  <a:pt x="4688895" y="6363118"/>
                  <a:pt x="4726833" y="6510373"/>
                </a:cubicBezTo>
                <a:cubicBezTo>
                  <a:pt x="4751269" y="6604900"/>
                  <a:pt x="4725546" y="6634480"/>
                  <a:pt x="4622661" y="6623548"/>
                </a:cubicBezTo>
                <a:cubicBezTo>
                  <a:pt x="4508843" y="6611330"/>
                  <a:pt x="4400814" y="6549598"/>
                  <a:pt x="4259989" y="6579179"/>
                </a:cubicBezTo>
                <a:cubicBezTo>
                  <a:pt x="4358453" y="6729972"/>
                  <a:pt x="4554892" y="6711403"/>
                  <a:pt x="4690343" y="6814255"/>
                </a:cubicBezTo>
                <a:lnTo>
                  <a:pt x="4735334" y="6858000"/>
                </a:lnTo>
                <a:lnTo>
                  <a:pt x="4496011" y="6858000"/>
                </a:lnTo>
                <a:lnTo>
                  <a:pt x="4440632" y="6851514"/>
                </a:lnTo>
                <a:cubicBezTo>
                  <a:pt x="4410700" y="6846400"/>
                  <a:pt x="4381522" y="6839608"/>
                  <a:pt x="4352585" y="6830605"/>
                </a:cubicBezTo>
                <a:cubicBezTo>
                  <a:pt x="4304358" y="6815816"/>
                  <a:pt x="4251629" y="6801027"/>
                  <a:pt x="4224621" y="6850539"/>
                </a:cubicBezTo>
                <a:lnTo>
                  <a:pt x="4223115" y="6858000"/>
                </a:lnTo>
                <a:lnTo>
                  <a:pt x="0" y="6858000"/>
                </a:lnTo>
                <a:close/>
              </a:path>
            </a:pathLst>
          </a:custGeom>
        </p:spPr>
      </p:pic>
      <p:sp>
        <p:nvSpPr>
          <p:cNvPr id="2" name="Title 1">
            <a:extLst>
              <a:ext uri="{FF2B5EF4-FFF2-40B4-BE49-F238E27FC236}">
                <a16:creationId xmlns:a16="http://schemas.microsoft.com/office/drawing/2014/main" id="{95190BB2-68C0-62E9-E9E8-3444CC9AD3AE}"/>
              </a:ext>
            </a:extLst>
          </p:cNvPr>
          <p:cNvSpPr>
            <a:spLocks noGrp="1"/>
          </p:cNvSpPr>
          <p:nvPr>
            <p:ph type="ctrTitle"/>
          </p:nvPr>
        </p:nvSpPr>
        <p:spPr>
          <a:xfrm>
            <a:off x="6095999" y="3834174"/>
            <a:ext cx="5257800" cy="1701570"/>
          </a:xfrm>
        </p:spPr>
        <p:txBody>
          <a:bodyPr anchor="b">
            <a:normAutofit/>
          </a:bodyPr>
          <a:lstStyle/>
          <a:p>
            <a:pPr algn="r"/>
            <a:r>
              <a:rPr lang="en-US" sz="4400" dirty="0"/>
              <a:t>L5 – Exploratory Data Analysis Part 2</a:t>
            </a:r>
          </a:p>
        </p:txBody>
      </p:sp>
    </p:spTree>
    <p:extLst>
      <p:ext uri="{BB962C8B-B14F-4D97-AF65-F5344CB8AC3E}">
        <p14:creationId xmlns:p14="http://schemas.microsoft.com/office/powerpoint/2010/main" val="41727039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257AF5-B1DC-4418-C12C-5A2834D0655B}"/>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A96E73B4-F676-E3D5-A6E8-D61ADE246FC5}"/>
              </a:ext>
            </a:extLst>
          </p:cNvPr>
          <p:cNvPicPr>
            <a:picLocks noChangeAspect="1"/>
          </p:cNvPicPr>
          <p:nvPr/>
        </p:nvPicPr>
        <p:blipFill>
          <a:blip r:embed="rId2"/>
          <a:stretch>
            <a:fillRect/>
          </a:stretch>
        </p:blipFill>
        <p:spPr>
          <a:xfrm>
            <a:off x="2790741" y="398506"/>
            <a:ext cx="6610518" cy="3266539"/>
          </a:xfrm>
          <a:prstGeom prst="rect">
            <a:avLst/>
          </a:prstGeom>
        </p:spPr>
      </p:pic>
      <p:sp>
        <p:nvSpPr>
          <p:cNvPr id="5" name="TextBox 4">
            <a:extLst>
              <a:ext uri="{FF2B5EF4-FFF2-40B4-BE49-F238E27FC236}">
                <a16:creationId xmlns:a16="http://schemas.microsoft.com/office/drawing/2014/main" id="{4DADACD0-3B6D-7BA0-09C8-6096B0FB06B0}"/>
              </a:ext>
            </a:extLst>
          </p:cNvPr>
          <p:cNvSpPr txBox="1"/>
          <p:nvPr/>
        </p:nvSpPr>
        <p:spPr>
          <a:xfrm>
            <a:off x="318807" y="3767462"/>
            <a:ext cx="11554386" cy="1200329"/>
          </a:xfrm>
          <a:prstGeom prst="rect">
            <a:avLst/>
          </a:prstGeom>
          <a:noFill/>
        </p:spPr>
        <p:txBody>
          <a:bodyPr wrap="square">
            <a:spAutoFit/>
          </a:bodyPr>
          <a:lstStyle/>
          <a:p>
            <a:r>
              <a:rPr lang="en-US" dirty="0"/>
              <a:t>Let's wrap up our </a:t>
            </a:r>
            <a:r>
              <a:rPr lang="en-US" dirty="0" err="1"/>
              <a:t>divorce.corr</a:t>
            </a:r>
            <a:r>
              <a:rPr lang="en-US" dirty="0"/>
              <a:t>() results in a Seaborn heatmap for quick visual interpretation. A heatmap has the benefit of color coding so that strong positive and negative correlations are easier to spot. </a:t>
            </a:r>
            <a:r>
              <a:rPr lang="en-US" dirty="0">
                <a:highlight>
                  <a:srgbClr val="FFFF00"/>
                </a:highlight>
              </a:rPr>
              <a:t>Setting the </a:t>
            </a:r>
            <a:r>
              <a:rPr lang="en-US" dirty="0" err="1">
                <a:highlight>
                  <a:srgbClr val="FFFF00"/>
                </a:highlight>
              </a:rPr>
              <a:t>annot</a:t>
            </a:r>
            <a:r>
              <a:rPr lang="en-US" dirty="0">
                <a:highlight>
                  <a:srgbClr val="FFFF00"/>
                </a:highlight>
              </a:rPr>
              <a:t> argument to True labels </a:t>
            </a:r>
            <a:r>
              <a:rPr lang="en-US" dirty="0"/>
              <a:t>the correlation coefficient inside each cell. Here, we can see that marriage year and marriage duration are strongly negatively correlated; in this dataset, marriages in later years are typically shorter.</a:t>
            </a:r>
          </a:p>
        </p:txBody>
      </p:sp>
      <p:pic>
        <p:nvPicPr>
          <p:cNvPr id="6" name="Picture 5" descr="A white rectangular object with black text&#10;&#10;Description automatically generated">
            <a:extLst>
              <a:ext uri="{FF2B5EF4-FFF2-40B4-BE49-F238E27FC236}">
                <a16:creationId xmlns:a16="http://schemas.microsoft.com/office/drawing/2014/main" id="{8A505135-81A5-E34F-5921-CD7609046624}"/>
              </a:ext>
            </a:extLst>
          </p:cNvPr>
          <p:cNvPicPr>
            <a:picLocks noChangeAspect="1"/>
          </p:cNvPicPr>
          <p:nvPr/>
        </p:nvPicPr>
        <p:blipFill>
          <a:blip r:embed="rId3"/>
          <a:stretch>
            <a:fillRect/>
          </a:stretch>
        </p:blipFill>
        <p:spPr>
          <a:xfrm>
            <a:off x="2790741" y="5243194"/>
            <a:ext cx="6783310" cy="1076923"/>
          </a:xfrm>
          <a:prstGeom prst="rect">
            <a:avLst/>
          </a:prstGeom>
        </p:spPr>
      </p:pic>
      <p:sp>
        <p:nvSpPr>
          <p:cNvPr id="4" name="TextBox 3">
            <a:extLst>
              <a:ext uri="{FF2B5EF4-FFF2-40B4-BE49-F238E27FC236}">
                <a16:creationId xmlns:a16="http://schemas.microsoft.com/office/drawing/2014/main" id="{D914662B-C75B-713D-5D48-5E22D07CC683}"/>
              </a:ext>
            </a:extLst>
          </p:cNvPr>
          <p:cNvSpPr txBox="1"/>
          <p:nvPr/>
        </p:nvSpPr>
        <p:spPr>
          <a:xfrm>
            <a:off x="318807" y="6459494"/>
            <a:ext cx="10196793" cy="369332"/>
          </a:xfrm>
          <a:prstGeom prst="rect">
            <a:avLst/>
          </a:prstGeom>
          <a:noFill/>
        </p:spPr>
        <p:txBody>
          <a:bodyPr wrap="square">
            <a:spAutoFit/>
          </a:bodyPr>
          <a:lstStyle/>
          <a:p>
            <a:r>
              <a:rPr lang="en-US" dirty="0"/>
              <a:t>For the latest Pandas version, you may need to pass “</a:t>
            </a:r>
            <a:r>
              <a:rPr lang="en-US" dirty="0" err="1">
                <a:highlight>
                  <a:srgbClr val="FFFF00"/>
                </a:highlight>
              </a:rPr>
              <a:t>numeric_only</a:t>
            </a:r>
            <a:r>
              <a:rPr lang="en-US" dirty="0">
                <a:highlight>
                  <a:srgbClr val="FFFF00"/>
                </a:highlight>
              </a:rPr>
              <a:t> = True</a:t>
            </a:r>
            <a:r>
              <a:rPr lang="en-US" dirty="0"/>
              <a:t>” to .</a:t>
            </a:r>
            <a:r>
              <a:rPr lang="en-US" dirty="0" err="1"/>
              <a:t>corr</a:t>
            </a:r>
            <a:r>
              <a:rPr lang="en-US" dirty="0"/>
              <a:t>()  </a:t>
            </a:r>
          </a:p>
        </p:txBody>
      </p:sp>
    </p:spTree>
    <p:extLst>
      <p:ext uri="{BB962C8B-B14F-4D97-AF65-F5344CB8AC3E}">
        <p14:creationId xmlns:p14="http://schemas.microsoft.com/office/powerpoint/2010/main" val="26740818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C3EE8F-65F1-006E-ECB3-BA369DD86649}"/>
            </a:ext>
          </a:extLst>
        </p:cNvPr>
        <p:cNvGrpSpPr/>
        <p:nvPr/>
      </p:nvGrpSpPr>
      <p:grpSpPr>
        <a:xfrm>
          <a:off x="0" y="0"/>
          <a:ext cx="0" cy="0"/>
          <a:chOff x="0" y="0"/>
          <a:chExt cx="0" cy="0"/>
        </a:xfrm>
      </p:grpSpPr>
      <p:pic>
        <p:nvPicPr>
          <p:cNvPr id="6" name="Picture 5" descr="A white rectangular object with black text&#10;&#10;Description automatically generated">
            <a:extLst>
              <a:ext uri="{FF2B5EF4-FFF2-40B4-BE49-F238E27FC236}">
                <a16:creationId xmlns:a16="http://schemas.microsoft.com/office/drawing/2014/main" id="{9EEA4A54-31DC-AB56-9AE8-C527A94EC224}"/>
              </a:ext>
            </a:extLst>
          </p:cNvPr>
          <p:cNvPicPr>
            <a:picLocks noChangeAspect="1"/>
          </p:cNvPicPr>
          <p:nvPr/>
        </p:nvPicPr>
        <p:blipFill>
          <a:blip r:embed="rId2"/>
          <a:stretch>
            <a:fillRect/>
          </a:stretch>
        </p:blipFill>
        <p:spPr>
          <a:xfrm>
            <a:off x="2704345" y="133311"/>
            <a:ext cx="6783310" cy="1076923"/>
          </a:xfrm>
          <a:prstGeom prst="rect">
            <a:avLst/>
          </a:prstGeom>
        </p:spPr>
      </p:pic>
      <p:pic>
        <p:nvPicPr>
          <p:cNvPr id="3" name="Picture 2" descr="A screenshot of a graph&#10;&#10;Description automatically generated">
            <a:extLst>
              <a:ext uri="{FF2B5EF4-FFF2-40B4-BE49-F238E27FC236}">
                <a16:creationId xmlns:a16="http://schemas.microsoft.com/office/drawing/2014/main" id="{0E690BF1-70EE-D300-2300-66658F22ADE7}"/>
              </a:ext>
            </a:extLst>
          </p:cNvPr>
          <p:cNvPicPr>
            <a:picLocks noChangeAspect="1"/>
          </p:cNvPicPr>
          <p:nvPr/>
        </p:nvPicPr>
        <p:blipFill>
          <a:blip r:embed="rId3"/>
          <a:stretch>
            <a:fillRect/>
          </a:stretch>
        </p:blipFill>
        <p:spPr>
          <a:xfrm>
            <a:off x="3108960" y="1067076"/>
            <a:ext cx="5974080" cy="4723848"/>
          </a:xfrm>
          <a:prstGeom prst="rect">
            <a:avLst/>
          </a:prstGeom>
        </p:spPr>
      </p:pic>
      <p:sp>
        <p:nvSpPr>
          <p:cNvPr id="7" name="TextBox 6">
            <a:extLst>
              <a:ext uri="{FF2B5EF4-FFF2-40B4-BE49-F238E27FC236}">
                <a16:creationId xmlns:a16="http://schemas.microsoft.com/office/drawing/2014/main" id="{BAD32811-0FD8-FACD-9758-51899F2F1D88}"/>
              </a:ext>
            </a:extLst>
          </p:cNvPr>
          <p:cNvSpPr txBox="1"/>
          <p:nvPr/>
        </p:nvSpPr>
        <p:spPr>
          <a:xfrm>
            <a:off x="265019" y="5421836"/>
            <a:ext cx="11661962" cy="1200329"/>
          </a:xfrm>
          <a:prstGeom prst="rect">
            <a:avLst/>
          </a:prstGeom>
          <a:noFill/>
        </p:spPr>
        <p:txBody>
          <a:bodyPr wrap="square">
            <a:spAutoFit/>
          </a:bodyPr>
          <a:lstStyle/>
          <a:p>
            <a:r>
              <a:rPr lang="en-US" sz="1800" dirty="0">
                <a:solidFill>
                  <a:schemeClr val="bg1"/>
                </a:solidFill>
                <a:effectLst/>
                <a:latin typeface="Arial" panose="020B0604020202020204" pitchFamily="34" charset="0"/>
                <a:ea typeface="Calibri" panose="020F0502020204030204" pitchFamily="34" charset="0"/>
              </a:rPr>
              <a:t>For example, the monthly income of the female partner and the male partner at the time of divorce showed a correlation coefficient of 0.32 in our heatmap. Let's check that this correctly indicates a small positive relationship between the two variables by passing them as x and y arguments to </a:t>
            </a:r>
            <a:r>
              <a:rPr lang="en-US" sz="1800" dirty="0" err="1">
                <a:solidFill>
                  <a:schemeClr val="bg1"/>
                </a:solidFill>
                <a:effectLst/>
                <a:latin typeface="Arial" panose="020B0604020202020204" pitchFamily="34" charset="0"/>
                <a:ea typeface="Calibri" panose="020F0502020204030204" pitchFamily="34" charset="0"/>
              </a:rPr>
              <a:t>Seaborn's</a:t>
            </a:r>
            <a:r>
              <a:rPr lang="en-US" sz="1800" dirty="0">
                <a:solidFill>
                  <a:schemeClr val="bg1"/>
                </a:solidFill>
                <a:effectLst/>
                <a:latin typeface="Arial" panose="020B0604020202020204" pitchFamily="34" charset="0"/>
                <a:ea typeface="Calibri" panose="020F0502020204030204" pitchFamily="34" charset="0"/>
              </a:rPr>
              <a:t> scatterplot function. It looks like the relationship exists but is not particularly strong, just as our heatmap suggested.</a:t>
            </a:r>
            <a:endParaRPr lang="en-US" dirty="0">
              <a:solidFill>
                <a:schemeClr val="bg1"/>
              </a:solidFill>
            </a:endParaRPr>
          </a:p>
        </p:txBody>
      </p:sp>
    </p:spTree>
    <p:extLst>
      <p:ext uri="{BB962C8B-B14F-4D97-AF65-F5344CB8AC3E}">
        <p14:creationId xmlns:p14="http://schemas.microsoft.com/office/powerpoint/2010/main" val="532588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E64D42-2726-E07F-7F12-4C1CC00184C2}"/>
            </a:ext>
          </a:extLst>
        </p:cNvPr>
        <p:cNvGrpSpPr/>
        <p:nvPr/>
      </p:nvGrpSpPr>
      <p:grpSpPr>
        <a:xfrm>
          <a:off x="0" y="0"/>
          <a:ext cx="0" cy="0"/>
          <a:chOff x="0" y="0"/>
          <a:chExt cx="0" cy="0"/>
        </a:xfrm>
      </p:grpSpPr>
      <p:pic>
        <p:nvPicPr>
          <p:cNvPr id="3" name="Picture 2" descr="A screenshot of a graph&#10;&#10;Description automatically generated">
            <a:extLst>
              <a:ext uri="{FF2B5EF4-FFF2-40B4-BE49-F238E27FC236}">
                <a16:creationId xmlns:a16="http://schemas.microsoft.com/office/drawing/2014/main" id="{9A09802D-02AB-E341-467E-5389FFC3A321}"/>
              </a:ext>
            </a:extLst>
          </p:cNvPr>
          <p:cNvPicPr>
            <a:picLocks noChangeAspect="1"/>
          </p:cNvPicPr>
          <p:nvPr/>
        </p:nvPicPr>
        <p:blipFill>
          <a:blip r:embed="rId2"/>
          <a:stretch>
            <a:fillRect/>
          </a:stretch>
        </p:blipFill>
        <p:spPr>
          <a:xfrm>
            <a:off x="144556" y="121024"/>
            <a:ext cx="5177441" cy="4093926"/>
          </a:xfrm>
          <a:prstGeom prst="rect">
            <a:avLst/>
          </a:prstGeom>
        </p:spPr>
      </p:pic>
      <p:pic>
        <p:nvPicPr>
          <p:cNvPr id="2" name="Picture 1" descr="A screen shot of a graph&#10;&#10;Description automatically generated">
            <a:extLst>
              <a:ext uri="{FF2B5EF4-FFF2-40B4-BE49-F238E27FC236}">
                <a16:creationId xmlns:a16="http://schemas.microsoft.com/office/drawing/2014/main" id="{9DDAB1D6-29FE-E2E9-0134-F872B71DE054}"/>
              </a:ext>
            </a:extLst>
          </p:cNvPr>
          <p:cNvPicPr>
            <a:picLocks noChangeAspect="1"/>
          </p:cNvPicPr>
          <p:nvPr/>
        </p:nvPicPr>
        <p:blipFill>
          <a:blip r:embed="rId3"/>
          <a:stretch>
            <a:fillRect/>
          </a:stretch>
        </p:blipFill>
        <p:spPr>
          <a:xfrm>
            <a:off x="4972594" y="3412360"/>
            <a:ext cx="6984274" cy="3123421"/>
          </a:xfrm>
          <a:prstGeom prst="rect">
            <a:avLst/>
          </a:prstGeom>
        </p:spPr>
      </p:pic>
    </p:spTree>
    <p:extLst>
      <p:ext uri="{BB962C8B-B14F-4D97-AF65-F5344CB8AC3E}">
        <p14:creationId xmlns:p14="http://schemas.microsoft.com/office/powerpoint/2010/main" val="13488515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C78D3B-1A47-3AD4-6220-FCE6B02265EE}"/>
              </a:ext>
            </a:extLst>
          </p:cNvPr>
          <p:cNvSpPr txBox="1"/>
          <p:nvPr/>
        </p:nvSpPr>
        <p:spPr>
          <a:xfrm>
            <a:off x="413496" y="411086"/>
            <a:ext cx="11352679" cy="1477328"/>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We can take our scatterplots to the next level with </a:t>
            </a:r>
            <a:r>
              <a:rPr lang="en-US" sz="1800" dirty="0" err="1">
                <a:solidFill>
                  <a:srgbClr val="05192D"/>
                </a:solidFill>
                <a:effectLst/>
                <a:highlight>
                  <a:srgbClr val="FFFF00"/>
                </a:highlight>
                <a:latin typeface="Arial" panose="020B0604020202020204" pitchFamily="34" charset="0"/>
                <a:ea typeface="Calibri" panose="020F0502020204030204" pitchFamily="34" charset="0"/>
              </a:rPr>
              <a:t>Seaborn's</a:t>
            </a:r>
            <a:r>
              <a:rPr lang="en-US" sz="1800" dirty="0">
                <a:solidFill>
                  <a:srgbClr val="05192D"/>
                </a:solidFill>
                <a:effectLst/>
                <a:highlight>
                  <a:srgbClr val="FFFF00"/>
                </a:highlight>
                <a:latin typeface="Arial" panose="020B0604020202020204" pitchFamily="34" charset="0"/>
                <a:ea typeface="Calibri" panose="020F0502020204030204" pitchFamily="34" charset="0"/>
              </a:rPr>
              <a:t> </a:t>
            </a:r>
            <a:r>
              <a:rPr lang="en-US" sz="1800" dirty="0" err="1">
                <a:solidFill>
                  <a:srgbClr val="05192D"/>
                </a:solidFill>
                <a:effectLst/>
                <a:highlight>
                  <a:srgbClr val="FFFF00"/>
                </a:highlight>
                <a:latin typeface="Arial" panose="020B0604020202020204" pitchFamily="34" charset="0"/>
                <a:ea typeface="Calibri" panose="020F0502020204030204" pitchFamily="34" charset="0"/>
              </a:rPr>
              <a:t>pairplot</a:t>
            </a:r>
            <a:r>
              <a:rPr lang="en-US" sz="1800" dirty="0">
                <a:solidFill>
                  <a:srgbClr val="05192D"/>
                </a:solidFill>
                <a:effectLst/>
                <a:latin typeface="Arial" panose="020B0604020202020204" pitchFamily="34" charset="0"/>
                <a:ea typeface="Calibri" panose="020F0502020204030204" pitchFamily="34" charset="0"/>
              </a:rPr>
              <a:t>. When passed a DataFrame, </a:t>
            </a:r>
            <a:r>
              <a:rPr lang="en-US" sz="1800" dirty="0" err="1">
                <a:solidFill>
                  <a:srgbClr val="05192D"/>
                </a:solidFill>
                <a:effectLst/>
                <a:latin typeface="Arial" panose="020B0604020202020204" pitchFamily="34" charset="0"/>
                <a:ea typeface="Calibri" panose="020F0502020204030204" pitchFamily="34" charset="0"/>
              </a:rPr>
              <a:t>pairplot</a:t>
            </a:r>
            <a:r>
              <a:rPr lang="en-US" sz="1800" dirty="0">
                <a:solidFill>
                  <a:srgbClr val="05192D"/>
                </a:solidFill>
                <a:effectLst/>
                <a:latin typeface="Arial" panose="020B0604020202020204" pitchFamily="34" charset="0"/>
                <a:ea typeface="Calibri" panose="020F0502020204030204" pitchFamily="34" charset="0"/>
              </a:rPr>
              <a:t> plots all pairwise relationships between numerical variables in one visualization. On the diagonal from upper left to lower right, we see the distribution of each variable's observations. This is useful for a quick overview of relationships within the dataset. However, having this much information in one visual can be difficult to interpret, especially with big datasets which lead to very small plot labels like the ones we see here.</a:t>
            </a:r>
            <a:endParaRPr lang="en-US" dirty="0"/>
          </a:p>
        </p:txBody>
      </p:sp>
      <p:pic>
        <p:nvPicPr>
          <p:cNvPr id="4" name="Picture 3" descr="A screenshot of a graph&#10;&#10;Description automatically generated">
            <a:extLst>
              <a:ext uri="{FF2B5EF4-FFF2-40B4-BE49-F238E27FC236}">
                <a16:creationId xmlns:a16="http://schemas.microsoft.com/office/drawing/2014/main" id="{2F2817D8-D034-4611-5056-636A618C408C}"/>
              </a:ext>
            </a:extLst>
          </p:cNvPr>
          <p:cNvPicPr>
            <a:picLocks noChangeAspect="1"/>
          </p:cNvPicPr>
          <p:nvPr/>
        </p:nvPicPr>
        <p:blipFill rotWithShape="1">
          <a:blip r:embed="rId2"/>
          <a:srcRect t="10340"/>
          <a:stretch/>
        </p:blipFill>
        <p:spPr bwMode="auto">
          <a:xfrm>
            <a:off x="937676" y="1888414"/>
            <a:ext cx="10304318" cy="471906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5365163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EEB7A8-28AF-8FF2-E634-2F02638E9E25}"/>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2094715C-1EAF-54E4-7A1E-8921685366AE}"/>
              </a:ext>
            </a:extLst>
          </p:cNvPr>
          <p:cNvSpPr txBox="1"/>
          <p:nvPr/>
        </p:nvSpPr>
        <p:spPr>
          <a:xfrm>
            <a:off x="413496" y="411086"/>
            <a:ext cx="11352679" cy="1477328"/>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We can </a:t>
            </a:r>
            <a:r>
              <a:rPr lang="en-US" sz="1800" dirty="0">
                <a:solidFill>
                  <a:srgbClr val="05192D"/>
                </a:solidFill>
                <a:effectLst/>
                <a:highlight>
                  <a:srgbClr val="FFFF00"/>
                </a:highlight>
                <a:latin typeface="Arial" panose="020B0604020202020204" pitchFamily="34" charset="0"/>
                <a:ea typeface="Calibri" panose="020F0502020204030204" pitchFamily="34" charset="0"/>
              </a:rPr>
              <a:t>limit the number of plotted relationships </a:t>
            </a:r>
            <a:r>
              <a:rPr lang="en-US" sz="1800" dirty="0">
                <a:solidFill>
                  <a:srgbClr val="05192D"/>
                </a:solidFill>
                <a:effectLst/>
                <a:latin typeface="Arial" panose="020B0604020202020204" pitchFamily="34" charset="0"/>
                <a:ea typeface="Calibri" panose="020F0502020204030204" pitchFamily="34" charset="0"/>
              </a:rPr>
              <a:t>by setting the </a:t>
            </a:r>
            <a:r>
              <a:rPr lang="en-US" sz="1800" dirty="0">
                <a:solidFill>
                  <a:srgbClr val="05192D"/>
                </a:solidFill>
                <a:effectLst/>
                <a:highlight>
                  <a:srgbClr val="FFFF00"/>
                </a:highlight>
                <a:latin typeface="Arial" panose="020B0604020202020204" pitchFamily="34" charset="0"/>
                <a:ea typeface="Calibri" panose="020F0502020204030204" pitchFamily="34" charset="0"/>
              </a:rPr>
              <a:t>vars argument equal to the variables of interest</a:t>
            </a:r>
            <a:r>
              <a:rPr lang="en-US" sz="1800" dirty="0">
                <a:solidFill>
                  <a:srgbClr val="05192D"/>
                </a:solidFill>
                <a:effectLst/>
                <a:latin typeface="Arial" panose="020B0604020202020204" pitchFamily="34" charset="0"/>
                <a:ea typeface="Calibri" panose="020F0502020204030204" pitchFamily="34" charset="0"/>
              </a:rPr>
              <a:t>. This visual reassures us that what our correlation coefficients told us was true: variables representing the income of each partner as well as the marriage duration variable all have fairly weak relationships with each other. We also notice in the lower right plot that the distribution of marriage durations includes many shorter marriages and fewer longer marriages.</a:t>
            </a:r>
            <a:endParaRPr lang="en-US" dirty="0"/>
          </a:p>
        </p:txBody>
      </p:sp>
      <p:pic>
        <p:nvPicPr>
          <p:cNvPr id="2" name="Picture 1" descr="A screenshot of a computer screen&#10;&#10;Description automatically generated">
            <a:extLst>
              <a:ext uri="{FF2B5EF4-FFF2-40B4-BE49-F238E27FC236}">
                <a16:creationId xmlns:a16="http://schemas.microsoft.com/office/drawing/2014/main" id="{C1E3BF39-C6EB-A689-82EE-FAAC9B727426}"/>
              </a:ext>
            </a:extLst>
          </p:cNvPr>
          <p:cNvPicPr>
            <a:picLocks noChangeAspect="1"/>
          </p:cNvPicPr>
          <p:nvPr/>
        </p:nvPicPr>
        <p:blipFill rotWithShape="1">
          <a:blip r:embed="rId2"/>
          <a:srcRect t="9620"/>
          <a:stretch/>
        </p:blipFill>
        <p:spPr bwMode="auto">
          <a:xfrm>
            <a:off x="1518172" y="2094118"/>
            <a:ext cx="9155656" cy="42260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724360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8CE7CC-D59E-4832-A1C2-90ABFD654CB4}"/>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070D2FD9-C8C5-9B42-F0D4-6CD7E5C819F2}"/>
              </a:ext>
            </a:extLst>
          </p:cNvPr>
          <p:cNvSpPr txBox="1"/>
          <p:nvPr/>
        </p:nvSpPr>
        <p:spPr>
          <a:xfrm>
            <a:off x="319368" y="458581"/>
            <a:ext cx="6098240" cy="467629"/>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Let’s Practice</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2" name="Rectangle 2">
            <a:extLst>
              <a:ext uri="{FF2B5EF4-FFF2-40B4-BE49-F238E27FC236}">
                <a16:creationId xmlns:a16="http://schemas.microsoft.com/office/drawing/2014/main" id="{87F135E7-B224-BB20-0519-EFBB8CC15435}"/>
              </a:ext>
            </a:extLst>
          </p:cNvPr>
          <p:cNvSpPr>
            <a:spLocks noChangeArrowheads="1"/>
          </p:cNvSpPr>
          <p:nvPr/>
        </p:nvSpPr>
        <p:spPr bwMode="auto">
          <a:xfrm>
            <a:off x="319368" y="1035956"/>
            <a:ext cx="11446808"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05192D"/>
                </a:solidFill>
                <a:effectLst/>
                <a:latin typeface="Arial" panose="020B0604020202020204" pitchFamily="34" charset="0"/>
                <a:ea typeface="Times New Roman" panose="02020603050405020304" pitchFamily="18" charset="0"/>
                <a:cs typeface="Arial" panose="020B0604020202020204" pitchFamily="34" charset="0"/>
              </a:rPr>
              <a:t>According to the following relationships between variables in the divorce DataFrame, which is the possible correct answer?</a:t>
            </a:r>
            <a:endParaRPr kumimoji="0" lang="en-US" altLang="en-US"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pic>
        <p:nvPicPr>
          <p:cNvPr id="2049" name="Picture 1" descr="A close-up of a graph&#10;&#10;Description automatically generated">
            <a:extLst>
              <a:ext uri="{FF2B5EF4-FFF2-40B4-BE49-F238E27FC236}">
                <a16:creationId xmlns:a16="http://schemas.microsoft.com/office/drawing/2014/main" id="{4AC52937-8B78-0D54-1CCC-45FAFD7F39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3502" y="1748190"/>
            <a:ext cx="10890963" cy="336162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B6D95EF3-4018-9C4A-9FD8-85F33264F048}"/>
              </a:ext>
            </a:extLst>
          </p:cNvPr>
          <p:cNvSpPr>
            <a:spLocks noChangeArrowheads="1"/>
          </p:cNvSpPr>
          <p:nvPr/>
        </p:nvSpPr>
        <p:spPr bwMode="auto">
          <a:xfrm rot="10800000" flipV="1">
            <a:off x="319368" y="5243429"/>
            <a:ext cx="11339232" cy="147732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err="1">
                <a:ln>
                  <a:noFill/>
                </a:ln>
                <a:solidFill>
                  <a:srgbClr val="05192D"/>
                </a:solidFill>
                <a:effectLst/>
                <a:latin typeface="Arial" panose="020B0604020202020204" pitchFamily="34" charset="0"/>
                <a:ea typeface="Times New Roman" panose="02020603050405020304" pitchFamily="18" charset="0"/>
                <a:cs typeface="Arial" panose="020B0604020202020204" pitchFamily="34" charset="0"/>
              </a:rPr>
              <a:t>marriage_duration</a:t>
            </a:r>
            <a:r>
              <a:rPr kumimoji="0" lang="en-US" altLang="en-US" b="0" i="0" u="none" strike="noStrike" cap="none" normalizeH="0" baseline="0" dirty="0">
                <a:ln>
                  <a:noFill/>
                </a:ln>
                <a:solidFill>
                  <a:srgbClr val="05192D"/>
                </a:solidFill>
                <a:effectLst/>
                <a:latin typeface="Arial" panose="020B0604020202020204" pitchFamily="34" charset="0"/>
                <a:ea typeface="Times New Roman" panose="02020603050405020304" pitchFamily="18" charset="0"/>
                <a:cs typeface="Arial" panose="020B0604020202020204" pitchFamily="34" charset="0"/>
              </a:rPr>
              <a:t> is strongly positively correlated with </a:t>
            </a:r>
            <a:r>
              <a:rPr kumimoji="0" lang="en-US" altLang="en-US" b="0" i="0" u="none" strike="noStrike" cap="none" normalizeH="0" baseline="0" dirty="0" err="1">
                <a:ln>
                  <a:noFill/>
                </a:ln>
                <a:solidFill>
                  <a:srgbClr val="05192D"/>
                </a:solidFill>
                <a:effectLst/>
                <a:latin typeface="Arial" panose="020B0604020202020204" pitchFamily="34" charset="0"/>
                <a:ea typeface="Times New Roman" panose="02020603050405020304" pitchFamily="18" charset="0"/>
                <a:cs typeface="Arial" panose="020B0604020202020204" pitchFamily="34" charset="0"/>
              </a:rPr>
              <a:t>marriage_month</a:t>
            </a:r>
            <a:endParaRPr kumimoji="0" lang="en-US" altLang="en-US" b="0" i="0" u="none" strike="noStrike" cap="none" normalizeH="0" baseline="0" dirty="0">
              <a:ln>
                <a:noFill/>
              </a:ln>
              <a:solidFill>
                <a:schemeClr val="tx1"/>
              </a:solidFill>
              <a:effectLst/>
              <a:ea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rgbClr val="05192D"/>
                </a:solidFill>
                <a:effectLst/>
                <a:latin typeface="Arial" panose="020B0604020202020204" pitchFamily="34" charset="0"/>
                <a:ea typeface="Times New Roman" panose="02020603050405020304" pitchFamily="18" charset="0"/>
                <a:cs typeface="Arial" panose="020B0604020202020204" pitchFamily="34" charset="0"/>
              </a:rPr>
              <a:t>The correlation between </a:t>
            </a:r>
            <a:r>
              <a:rPr kumimoji="0" lang="en-US" altLang="en-US" b="0" i="0" u="none" strike="noStrike" cap="none" normalizeH="0" baseline="0" dirty="0" err="1">
                <a:ln>
                  <a:noFill/>
                </a:ln>
                <a:solidFill>
                  <a:srgbClr val="05192D"/>
                </a:solidFill>
                <a:effectLst/>
                <a:latin typeface="Arial" panose="020B0604020202020204" pitchFamily="34" charset="0"/>
                <a:ea typeface="Times New Roman" panose="02020603050405020304" pitchFamily="18" charset="0"/>
                <a:cs typeface="Arial" panose="020B0604020202020204" pitchFamily="34" charset="0"/>
              </a:rPr>
              <a:t>num_kids</a:t>
            </a:r>
            <a:r>
              <a:rPr kumimoji="0" lang="en-US" altLang="en-US" b="0" i="0" u="none" strike="noStrike" cap="none" normalizeH="0" baseline="0" dirty="0">
                <a:ln>
                  <a:noFill/>
                </a:ln>
                <a:solidFill>
                  <a:srgbClr val="05192D"/>
                </a:solidFill>
                <a:effectLst/>
                <a:latin typeface="Arial" panose="020B0604020202020204" pitchFamily="34" charset="0"/>
                <a:ea typeface="Times New Roman" panose="02020603050405020304" pitchFamily="18" charset="0"/>
                <a:cs typeface="Arial" panose="020B0604020202020204" pitchFamily="34" charset="0"/>
              </a:rPr>
              <a:t> and </a:t>
            </a:r>
            <a:r>
              <a:rPr kumimoji="0" lang="en-US" altLang="en-US" b="0" i="0" u="none" strike="noStrike" cap="none" normalizeH="0" baseline="0" dirty="0" err="1">
                <a:ln>
                  <a:noFill/>
                </a:ln>
                <a:solidFill>
                  <a:srgbClr val="05192D"/>
                </a:solidFill>
                <a:effectLst/>
                <a:latin typeface="Arial" panose="020B0604020202020204" pitchFamily="34" charset="0"/>
                <a:ea typeface="Times New Roman" panose="02020603050405020304" pitchFamily="18" charset="0"/>
                <a:cs typeface="Arial" panose="020B0604020202020204" pitchFamily="34" charset="0"/>
              </a:rPr>
              <a:t>income_man</a:t>
            </a:r>
            <a:r>
              <a:rPr kumimoji="0" lang="en-US" altLang="en-US" b="0" i="0" u="none" strike="noStrike" cap="none" normalizeH="0" baseline="0" dirty="0">
                <a:ln>
                  <a:noFill/>
                </a:ln>
                <a:solidFill>
                  <a:srgbClr val="05192D"/>
                </a:solidFill>
                <a:effectLst/>
                <a:latin typeface="Arial" panose="020B0604020202020204" pitchFamily="34" charset="0"/>
                <a:ea typeface="Times New Roman" panose="02020603050405020304" pitchFamily="18" charset="0"/>
                <a:cs typeface="Arial" panose="020B0604020202020204" pitchFamily="34" charset="0"/>
              </a:rPr>
              <a:t> is stronger than the correlation between </a:t>
            </a:r>
            <a:r>
              <a:rPr kumimoji="0" lang="en-US" altLang="en-US" b="0" i="0" u="none" strike="noStrike" cap="none" normalizeH="0" baseline="0" dirty="0" err="1">
                <a:ln>
                  <a:noFill/>
                </a:ln>
                <a:solidFill>
                  <a:srgbClr val="05192D"/>
                </a:solidFill>
                <a:effectLst/>
                <a:latin typeface="Arial" panose="020B0604020202020204" pitchFamily="34" charset="0"/>
                <a:ea typeface="Times New Roman" panose="02020603050405020304" pitchFamily="18" charset="0"/>
                <a:cs typeface="Arial" panose="020B0604020202020204" pitchFamily="34" charset="0"/>
              </a:rPr>
              <a:t>num_kids</a:t>
            </a:r>
            <a:r>
              <a:rPr kumimoji="0" lang="en-US" altLang="en-US" b="0" i="0" u="none" strike="noStrike" cap="none" normalizeH="0" baseline="0" dirty="0">
                <a:ln>
                  <a:noFill/>
                </a:ln>
                <a:solidFill>
                  <a:srgbClr val="05192D"/>
                </a:solidFill>
                <a:effectLst/>
                <a:latin typeface="Arial" panose="020B0604020202020204" pitchFamily="34" charset="0"/>
                <a:ea typeface="Times New Roman" panose="02020603050405020304" pitchFamily="18" charset="0"/>
                <a:cs typeface="Arial" panose="020B0604020202020204" pitchFamily="34" charset="0"/>
              </a:rPr>
              <a:t> and </a:t>
            </a:r>
            <a:r>
              <a:rPr kumimoji="0" lang="en-US" altLang="en-US" b="0" i="0" u="none" strike="noStrike" cap="none" normalizeH="0" baseline="0" dirty="0" err="1">
                <a:ln>
                  <a:noFill/>
                </a:ln>
                <a:solidFill>
                  <a:srgbClr val="05192D"/>
                </a:solidFill>
                <a:effectLst/>
                <a:latin typeface="Arial" panose="020B0604020202020204" pitchFamily="34" charset="0"/>
                <a:ea typeface="Times New Roman" panose="02020603050405020304" pitchFamily="18" charset="0"/>
                <a:cs typeface="Arial" panose="020B0604020202020204" pitchFamily="34" charset="0"/>
              </a:rPr>
              <a:t>marriage_duration</a:t>
            </a:r>
            <a:r>
              <a:rPr kumimoji="0" lang="en-US" altLang="en-US" b="0" i="0" u="none" strike="noStrike" cap="none" normalizeH="0" baseline="0" dirty="0">
                <a:ln>
                  <a:noFill/>
                </a:ln>
                <a:solidFill>
                  <a:srgbClr val="05192D"/>
                </a:solidFill>
                <a:effectLst/>
                <a:latin typeface="Arial" panose="020B0604020202020204" pitchFamily="34" charset="0"/>
                <a:ea typeface="Times New Roman" panose="02020603050405020304" pitchFamily="18" charset="0"/>
                <a:cs typeface="Arial" panose="020B0604020202020204" pitchFamily="34" charset="0"/>
              </a:rPr>
              <a:t>.</a:t>
            </a:r>
            <a:endParaRPr kumimoji="0" lang="en-US" altLang="en-US" b="0" i="0" u="none" strike="noStrike" cap="none" normalizeH="0" baseline="0" dirty="0">
              <a:ln>
                <a:noFill/>
              </a:ln>
              <a:solidFill>
                <a:schemeClr val="tx1"/>
              </a:solidFill>
              <a:effectLst/>
              <a:ea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rgbClr val="05192D"/>
                </a:solidFill>
                <a:effectLst/>
                <a:latin typeface="Arial" panose="020B0604020202020204" pitchFamily="34" charset="0"/>
                <a:ea typeface="Times New Roman" panose="02020603050405020304" pitchFamily="18" charset="0"/>
                <a:cs typeface="Arial" panose="020B0604020202020204" pitchFamily="34" charset="0"/>
              </a:rPr>
              <a:t>A later </a:t>
            </a:r>
            <a:r>
              <a:rPr kumimoji="0" lang="en-US" altLang="en-US" b="0" i="0" u="none" strike="noStrike" cap="none" normalizeH="0" baseline="0" dirty="0" err="1">
                <a:ln>
                  <a:noFill/>
                </a:ln>
                <a:solidFill>
                  <a:srgbClr val="05192D"/>
                </a:solidFill>
                <a:effectLst/>
                <a:latin typeface="Arial" panose="020B0604020202020204" pitchFamily="34" charset="0"/>
                <a:ea typeface="Times New Roman" panose="02020603050405020304" pitchFamily="18" charset="0"/>
                <a:cs typeface="Arial" panose="020B0604020202020204" pitchFamily="34" charset="0"/>
              </a:rPr>
              <a:t>marriage_year</a:t>
            </a:r>
            <a:r>
              <a:rPr kumimoji="0" lang="en-US" altLang="en-US" b="0" i="0" u="none" strike="noStrike" cap="none" normalizeH="0" baseline="0" dirty="0">
                <a:ln>
                  <a:noFill/>
                </a:ln>
                <a:solidFill>
                  <a:srgbClr val="05192D"/>
                </a:solidFill>
                <a:effectLst/>
                <a:latin typeface="Arial" panose="020B0604020202020204" pitchFamily="34" charset="0"/>
                <a:ea typeface="Times New Roman" panose="02020603050405020304" pitchFamily="18" charset="0"/>
                <a:cs typeface="Arial" panose="020B0604020202020204" pitchFamily="34" charset="0"/>
              </a:rPr>
              <a:t> causes a lower number of children, represented by </a:t>
            </a:r>
            <a:r>
              <a:rPr kumimoji="0" lang="en-US" altLang="en-US" b="0" i="0" u="none" strike="noStrike" cap="none" normalizeH="0" baseline="0" dirty="0" err="1">
                <a:ln>
                  <a:noFill/>
                </a:ln>
                <a:solidFill>
                  <a:srgbClr val="05192D"/>
                </a:solidFill>
                <a:effectLst/>
                <a:latin typeface="Arial" panose="020B0604020202020204" pitchFamily="34" charset="0"/>
                <a:ea typeface="Times New Roman" panose="02020603050405020304" pitchFamily="18" charset="0"/>
                <a:cs typeface="Arial" panose="020B0604020202020204" pitchFamily="34" charset="0"/>
              </a:rPr>
              <a:t>num_kids</a:t>
            </a:r>
            <a:r>
              <a:rPr kumimoji="0" lang="en-US" altLang="en-US" b="0" i="0" u="none" strike="noStrike" cap="none" normalizeH="0" baseline="0" dirty="0">
                <a:ln>
                  <a:noFill/>
                </a:ln>
                <a:solidFill>
                  <a:srgbClr val="05192D"/>
                </a:solidFill>
                <a:effectLst/>
                <a:latin typeface="Arial" panose="020B0604020202020204" pitchFamily="34" charset="0"/>
                <a:ea typeface="Times New Roman" panose="02020603050405020304" pitchFamily="18" charset="0"/>
                <a:cs typeface="Arial" panose="020B0604020202020204" pitchFamily="34" charset="0"/>
              </a:rPr>
              <a:t>.</a:t>
            </a:r>
            <a:endParaRPr kumimoji="0" lang="en-US" altLang="en-US" b="0" i="0" u="none" strike="noStrike" cap="none" normalizeH="0" baseline="0" dirty="0">
              <a:ln>
                <a:noFill/>
              </a:ln>
              <a:solidFill>
                <a:srgbClr val="05192D"/>
              </a:solidFill>
              <a:effectLst/>
              <a:latin typeface="Arial" panose="020B0604020202020204" pitchFamily="34" charset="0"/>
              <a:ea typeface="Calibri" panose="020F0502020204030204" pitchFamily="34" charset="0"/>
              <a:cs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rgbClr val="05192D"/>
                </a:solidFill>
                <a:effectLst/>
                <a:latin typeface="Arial" panose="020B0604020202020204" pitchFamily="34" charset="0"/>
                <a:ea typeface="Calibri" panose="020F0502020204030204" pitchFamily="34" charset="0"/>
                <a:cs typeface="Arial" panose="020B0604020202020204" pitchFamily="34" charset="0"/>
              </a:rPr>
              <a:t>A later </a:t>
            </a:r>
            <a:r>
              <a:rPr kumimoji="0" lang="en-US" altLang="en-US" b="0" i="0" u="none" strike="noStrike" cap="none" normalizeH="0" baseline="0" dirty="0" err="1">
                <a:ln>
                  <a:noFill/>
                </a:ln>
                <a:solidFill>
                  <a:srgbClr val="05192D"/>
                </a:solidFill>
                <a:effectLst/>
                <a:latin typeface="Arial" panose="020B0604020202020204" pitchFamily="34" charset="0"/>
                <a:ea typeface="Calibri" panose="020F0502020204030204" pitchFamily="34" charset="0"/>
                <a:cs typeface="Arial" panose="020B0604020202020204" pitchFamily="34" charset="0"/>
              </a:rPr>
              <a:t>marriage_year</a:t>
            </a:r>
            <a:r>
              <a:rPr kumimoji="0" lang="en-US" altLang="en-US" b="0" i="0" u="none" strike="noStrike" cap="none" normalizeH="0" baseline="0" dirty="0">
                <a:ln>
                  <a:noFill/>
                </a:ln>
                <a:solidFill>
                  <a:srgbClr val="05192D"/>
                </a:solidFill>
                <a:effectLst/>
                <a:latin typeface="Arial" panose="020B0604020202020204" pitchFamily="34" charset="0"/>
                <a:ea typeface="Calibri" panose="020F0502020204030204" pitchFamily="34" charset="0"/>
                <a:cs typeface="Arial" panose="020B0604020202020204" pitchFamily="34" charset="0"/>
              </a:rPr>
              <a:t> is correlated with having fewer children.</a:t>
            </a:r>
            <a:r>
              <a:rPr kumimoji="0" lang="en-US" altLang="en-US" b="0" i="0" u="none" strike="noStrike" cap="none" normalizeH="0" baseline="0" dirty="0">
                <a:ln>
                  <a:noFill/>
                </a:ln>
                <a:solidFill>
                  <a:schemeClr val="tx1"/>
                </a:solidFill>
                <a:effectLst/>
              </a:rPr>
              <a:t> </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056147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8FF900-1589-7D05-6DF7-6BE2AF77F080}"/>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AB87495A-A94B-0E73-0ED1-EB4D0C0B8EB5}"/>
              </a:ext>
            </a:extLst>
          </p:cNvPr>
          <p:cNvSpPr txBox="1"/>
          <p:nvPr/>
        </p:nvSpPr>
        <p:spPr>
          <a:xfrm>
            <a:off x="319368" y="458581"/>
            <a:ext cx="6098240" cy="467629"/>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Let’s Practice</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6" name="TextBox 5">
            <a:extLst>
              <a:ext uri="{FF2B5EF4-FFF2-40B4-BE49-F238E27FC236}">
                <a16:creationId xmlns:a16="http://schemas.microsoft.com/office/drawing/2014/main" id="{B601D120-E1AA-0AC9-23AB-2EA2CA6CD835}"/>
              </a:ext>
            </a:extLst>
          </p:cNvPr>
          <p:cNvSpPr txBox="1"/>
          <p:nvPr/>
        </p:nvSpPr>
        <p:spPr>
          <a:xfrm>
            <a:off x="319368" y="926210"/>
            <a:ext cx="11553264" cy="923330"/>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In the last exercise, you may have noticed that a longer </a:t>
            </a:r>
            <a:r>
              <a:rPr lang="en-US" sz="1800" dirty="0" err="1">
                <a:effectLst/>
                <a:latin typeface="Arial" panose="020B0604020202020204" pitchFamily="34" charset="0"/>
                <a:ea typeface="Calibri" panose="020F0502020204030204" pitchFamily="34" charset="0"/>
              </a:rPr>
              <a:t>marriage_duration</a:t>
            </a:r>
            <a:r>
              <a:rPr lang="en-US" sz="1800" dirty="0">
                <a:solidFill>
                  <a:srgbClr val="05192D"/>
                </a:solidFill>
                <a:effectLst/>
                <a:latin typeface="Arial" panose="020B0604020202020204" pitchFamily="34" charset="0"/>
                <a:ea typeface="Calibri" panose="020F0502020204030204" pitchFamily="34" charset="0"/>
              </a:rPr>
              <a:t> is correlated with having more children, represented by the </a:t>
            </a:r>
            <a:r>
              <a:rPr lang="en-US" sz="1800" dirty="0" err="1">
                <a:effectLst/>
                <a:latin typeface="Arial" panose="020B0604020202020204" pitchFamily="34" charset="0"/>
                <a:ea typeface="Calibri" panose="020F0502020204030204" pitchFamily="34" charset="0"/>
              </a:rPr>
              <a:t>num_kids</a:t>
            </a:r>
            <a:r>
              <a:rPr lang="en-US" sz="1800" dirty="0">
                <a:solidFill>
                  <a:srgbClr val="05192D"/>
                </a:solidFill>
                <a:effectLst/>
                <a:latin typeface="Arial" panose="020B0604020202020204" pitchFamily="34" charset="0"/>
                <a:ea typeface="Calibri" panose="020F0502020204030204" pitchFamily="34" charset="0"/>
              </a:rPr>
              <a:t> column. The correlation coefficient between the </a:t>
            </a:r>
            <a:r>
              <a:rPr lang="en-US" sz="1800" dirty="0" err="1">
                <a:effectLst/>
                <a:latin typeface="Arial" panose="020B0604020202020204" pitchFamily="34" charset="0"/>
                <a:ea typeface="Calibri" panose="020F0502020204030204" pitchFamily="34" charset="0"/>
              </a:rPr>
              <a:t>marriage_duration</a:t>
            </a:r>
            <a:r>
              <a:rPr lang="en-US" sz="1800" dirty="0">
                <a:solidFill>
                  <a:srgbClr val="05192D"/>
                </a:solidFill>
                <a:effectLst/>
                <a:latin typeface="Arial" panose="020B0604020202020204" pitchFamily="34" charset="0"/>
                <a:ea typeface="Calibri" panose="020F0502020204030204" pitchFamily="34" charset="0"/>
              </a:rPr>
              <a:t> and </a:t>
            </a:r>
            <a:r>
              <a:rPr lang="en-US" sz="1800" dirty="0" err="1">
                <a:effectLst/>
                <a:latin typeface="Arial" panose="020B0604020202020204" pitchFamily="34" charset="0"/>
                <a:ea typeface="Calibri" panose="020F0502020204030204" pitchFamily="34" charset="0"/>
              </a:rPr>
              <a:t>num_kids</a:t>
            </a:r>
            <a:r>
              <a:rPr lang="en-US" sz="1800" dirty="0">
                <a:solidFill>
                  <a:srgbClr val="05192D"/>
                </a:solidFill>
                <a:effectLst/>
                <a:latin typeface="Arial" panose="020B0604020202020204" pitchFamily="34" charset="0"/>
                <a:ea typeface="Calibri" panose="020F0502020204030204" pitchFamily="34" charset="0"/>
              </a:rPr>
              <a:t> variables is approximately </a:t>
            </a:r>
            <a:r>
              <a:rPr lang="en-US" sz="1800" dirty="0">
                <a:effectLst/>
                <a:latin typeface="Arial" panose="020B0604020202020204" pitchFamily="34" charset="0"/>
                <a:ea typeface="Calibri" panose="020F0502020204030204" pitchFamily="34" charset="0"/>
              </a:rPr>
              <a:t>0.45</a:t>
            </a:r>
            <a:r>
              <a:rPr lang="en-US" sz="1800" dirty="0">
                <a:solidFill>
                  <a:srgbClr val="05192D"/>
                </a:solidFill>
                <a:effectLst/>
                <a:latin typeface="Arial" panose="020B0604020202020204" pitchFamily="34" charset="0"/>
                <a:ea typeface="Calibri" panose="020F0502020204030204" pitchFamily="34" charset="0"/>
              </a:rPr>
              <a:t>.</a:t>
            </a:r>
            <a:endParaRPr lang="en-US" dirty="0"/>
          </a:p>
        </p:txBody>
      </p:sp>
      <p:sp>
        <p:nvSpPr>
          <p:cNvPr id="8" name="TextBox 7">
            <a:extLst>
              <a:ext uri="{FF2B5EF4-FFF2-40B4-BE49-F238E27FC236}">
                <a16:creationId xmlns:a16="http://schemas.microsoft.com/office/drawing/2014/main" id="{2CE0ECA5-7EE7-A46A-A4F8-6C3A86EE24AE}"/>
              </a:ext>
            </a:extLst>
          </p:cNvPr>
          <p:cNvSpPr txBox="1"/>
          <p:nvPr/>
        </p:nvSpPr>
        <p:spPr>
          <a:xfrm>
            <a:off x="319367" y="2204882"/>
            <a:ext cx="11406467" cy="369332"/>
          </a:xfrm>
          <a:prstGeom prst="rect">
            <a:avLst/>
          </a:prstGeom>
          <a:noFill/>
        </p:spPr>
        <p:txBody>
          <a:bodyPr wrap="square">
            <a:spAutoFit/>
          </a:bodyPr>
          <a:lstStyle/>
          <a:p>
            <a:pPr marR="0" lvl="0">
              <a:spcAft>
                <a:spcPts val="1200"/>
              </a:spcAft>
            </a:pPr>
            <a:r>
              <a:rPr lang="en-US" sz="1800" b="1" dirty="0">
                <a:solidFill>
                  <a:srgbClr val="00B0F0"/>
                </a:solidFill>
                <a:effectLst/>
                <a:latin typeface="Arial" panose="020B0604020202020204" pitchFamily="34" charset="0"/>
                <a:ea typeface="Times New Roman" panose="02020603050405020304" pitchFamily="18" charset="0"/>
              </a:rPr>
              <a:t>3. Create a scatterplot showing </a:t>
            </a:r>
            <a:r>
              <a:rPr lang="en-US" sz="1800" b="1" dirty="0" err="1">
                <a:solidFill>
                  <a:srgbClr val="00B0F0"/>
                </a:solidFill>
                <a:effectLst/>
                <a:latin typeface="Arial" panose="020B0604020202020204" pitchFamily="34" charset="0"/>
                <a:ea typeface="Times New Roman" panose="02020603050405020304" pitchFamily="18" charset="0"/>
              </a:rPr>
              <a:t>marriage_duration</a:t>
            </a:r>
            <a:r>
              <a:rPr lang="en-US" sz="1800" b="1" dirty="0">
                <a:solidFill>
                  <a:srgbClr val="00B0F0"/>
                </a:solidFill>
                <a:effectLst/>
                <a:latin typeface="Arial" panose="020B0604020202020204" pitchFamily="34" charset="0"/>
                <a:ea typeface="Times New Roman" panose="02020603050405020304" pitchFamily="18" charset="0"/>
              </a:rPr>
              <a:t> on the x-axis and </a:t>
            </a:r>
            <a:r>
              <a:rPr lang="en-US" sz="1800" b="1" dirty="0" err="1">
                <a:solidFill>
                  <a:srgbClr val="00B0F0"/>
                </a:solidFill>
                <a:effectLst/>
                <a:latin typeface="Arial" panose="020B0604020202020204" pitchFamily="34" charset="0"/>
                <a:ea typeface="Times New Roman" panose="02020603050405020304" pitchFamily="18" charset="0"/>
              </a:rPr>
              <a:t>num_kids</a:t>
            </a:r>
            <a:r>
              <a:rPr lang="en-US" sz="1800" b="1" dirty="0">
                <a:solidFill>
                  <a:srgbClr val="00B0F0"/>
                </a:solidFill>
                <a:effectLst/>
                <a:latin typeface="Arial" panose="020B0604020202020204" pitchFamily="34" charset="0"/>
                <a:ea typeface="Times New Roman" panose="02020603050405020304" pitchFamily="18" charset="0"/>
              </a:rPr>
              <a:t> on the y-axis.</a:t>
            </a:r>
            <a:endParaRPr lang="en-US" sz="2400" dirty="0">
              <a:effectLst/>
              <a:latin typeface="Times New Roman" panose="02020603050405020304" pitchFamily="18" charset="0"/>
              <a:ea typeface="Times New Roman" panose="02020603050405020304" pitchFamily="18" charset="0"/>
            </a:endParaRPr>
          </a:p>
        </p:txBody>
      </p:sp>
      <p:sp>
        <p:nvSpPr>
          <p:cNvPr id="11" name="TextBox 10">
            <a:extLst>
              <a:ext uri="{FF2B5EF4-FFF2-40B4-BE49-F238E27FC236}">
                <a16:creationId xmlns:a16="http://schemas.microsoft.com/office/drawing/2014/main" id="{856427C5-8DA6-BE09-8515-C7CE35CA25CF}"/>
              </a:ext>
            </a:extLst>
          </p:cNvPr>
          <p:cNvSpPr txBox="1"/>
          <p:nvPr/>
        </p:nvSpPr>
        <p:spPr>
          <a:xfrm>
            <a:off x="642098" y="2620381"/>
            <a:ext cx="11083736" cy="1200329"/>
          </a:xfrm>
          <a:prstGeom prst="rect">
            <a:avLst/>
          </a:prstGeom>
          <a:noFill/>
        </p:spPr>
        <p:txBody>
          <a:bodyPr wrap="square">
            <a:spAutoFit/>
          </a:bodyPr>
          <a:lstStyle/>
          <a:p>
            <a:r>
              <a:rPr lang="en-US" dirty="0">
                <a:solidFill>
                  <a:schemeClr val="accent5">
                    <a:lumMod val="75000"/>
                  </a:schemeClr>
                </a:solidFill>
              </a:rPr>
              <a:t>****There is a slight positive relationship in your scatterplot. In the dataset, couples with no children have no value in the </a:t>
            </a:r>
            <a:r>
              <a:rPr lang="en-US" dirty="0" err="1">
                <a:solidFill>
                  <a:schemeClr val="accent5">
                    <a:lumMod val="75000"/>
                  </a:schemeClr>
                </a:solidFill>
              </a:rPr>
              <a:t>num_kids</a:t>
            </a:r>
            <a:r>
              <a:rPr lang="en-US" dirty="0">
                <a:solidFill>
                  <a:schemeClr val="accent5">
                    <a:lumMod val="75000"/>
                  </a:schemeClr>
                </a:solidFill>
              </a:rPr>
              <a:t> column. If you are confident that all or most of the missing values in </a:t>
            </a:r>
            <a:r>
              <a:rPr lang="en-US" dirty="0" err="1">
                <a:solidFill>
                  <a:schemeClr val="accent5">
                    <a:lumMod val="75000"/>
                  </a:schemeClr>
                </a:solidFill>
              </a:rPr>
              <a:t>num_kids</a:t>
            </a:r>
            <a:r>
              <a:rPr lang="en-US" dirty="0">
                <a:solidFill>
                  <a:schemeClr val="accent5">
                    <a:lumMod val="75000"/>
                  </a:schemeClr>
                </a:solidFill>
              </a:rPr>
              <a:t> are related to couples without children, you could consider updating these values to 0, which might increase the correlation.</a:t>
            </a:r>
          </a:p>
        </p:txBody>
      </p:sp>
      <p:sp>
        <p:nvSpPr>
          <p:cNvPr id="13" name="TextBox 12">
            <a:extLst>
              <a:ext uri="{FF2B5EF4-FFF2-40B4-BE49-F238E27FC236}">
                <a16:creationId xmlns:a16="http://schemas.microsoft.com/office/drawing/2014/main" id="{81A30BCE-A3FA-7B90-1FF3-2C1606D1C03E}"/>
              </a:ext>
            </a:extLst>
          </p:cNvPr>
          <p:cNvSpPr txBox="1"/>
          <p:nvPr/>
        </p:nvSpPr>
        <p:spPr>
          <a:xfrm>
            <a:off x="319368" y="4069994"/>
            <a:ext cx="11406466" cy="646331"/>
          </a:xfrm>
          <a:prstGeom prst="rect">
            <a:avLst/>
          </a:prstGeom>
          <a:noFill/>
        </p:spPr>
        <p:txBody>
          <a:bodyPr wrap="square">
            <a:spAutoFit/>
          </a:bodyPr>
          <a:lstStyle/>
          <a:p>
            <a:r>
              <a:rPr lang="en-US" sz="1800" b="1" dirty="0">
                <a:solidFill>
                  <a:srgbClr val="00B0F0"/>
                </a:solidFill>
                <a:effectLst/>
                <a:latin typeface="Arial" panose="020B0604020202020204" pitchFamily="34" charset="0"/>
                <a:ea typeface="Calibri" panose="020F0502020204030204" pitchFamily="34" charset="0"/>
              </a:rPr>
              <a:t>4. Create a </a:t>
            </a:r>
            <a:r>
              <a:rPr lang="en-US" sz="1800" b="1" dirty="0" err="1">
                <a:solidFill>
                  <a:srgbClr val="00B0F0"/>
                </a:solidFill>
                <a:effectLst/>
                <a:latin typeface="Arial" panose="020B0604020202020204" pitchFamily="34" charset="0"/>
                <a:ea typeface="Calibri" panose="020F0502020204030204" pitchFamily="34" charset="0"/>
              </a:rPr>
              <a:t>pairplot</a:t>
            </a:r>
            <a:r>
              <a:rPr lang="en-US" sz="1800" b="1" dirty="0">
                <a:solidFill>
                  <a:srgbClr val="00B0F0"/>
                </a:solidFill>
                <a:effectLst/>
                <a:latin typeface="Arial" panose="020B0604020202020204" pitchFamily="34" charset="0"/>
                <a:ea typeface="Calibri" panose="020F0502020204030204" pitchFamily="34" charset="0"/>
              </a:rPr>
              <a:t> to visualize the relationships between </a:t>
            </a:r>
            <a:r>
              <a:rPr lang="en-US" sz="1800" b="1" dirty="0" err="1">
                <a:solidFill>
                  <a:srgbClr val="00B0F0"/>
                </a:solidFill>
                <a:effectLst/>
                <a:latin typeface="Arial" panose="020B0604020202020204" pitchFamily="34" charset="0"/>
                <a:ea typeface="Calibri" panose="020F0502020204030204" pitchFamily="34" charset="0"/>
              </a:rPr>
              <a:t>income_woman</a:t>
            </a:r>
            <a:r>
              <a:rPr lang="en-US" sz="1800" b="1" dirty="0">
                <a:solidFill>
                  <a:srgbClr val="00B0F0"/>
                </a:solidFill>
                <a:effectLst/>
                <a:latin typeface="Arial" panose="020B0604020202020204" pitchFamily="34" charset="0"/>
                <a:ea typeface="Calibri" panose="020F0502020204030204" pitchFamily="34" charset="0"/>
              </a:rPr>
              <a:t> and </a:t>
            </a:r>
            <a:r>
              <a:rPr lang="en-US" sz="1800" b="1" dirty="0" err="1">
                <a:solidFill>
                  <a:srgbClr val="00B0F0"/>
                </a:solidFill>
                <a:effectLst/>
                <a:latin typeface="Arial" panose="020B0604020202020204" pitchFamily="34" charset="0"/>
                <a:ea typeface="Calibri" panose="020F0502020204030204" pitchFamily="34" charset="0"/>
              </a:rPr>
              <a:t>marriage_duration</a:t>
            </a:r>
            <a:r>
              <a:rPr lang="en-US" sz="1800" b="1" dirty="0">
                <a:solidFill>
                  <a:srgbClr val="00B0F0"/>
                </a:solidFill>
                <a:effectLst/>
                <a:latin typeface="Arial" panose="020B0604020202020204" pitchFamily="34" charset="0"/>
                <a:ea typeface="Calibri" panose="020F0502020204030204" pitchFamily="34" charset="0"/>
              </a:rPr>
              <a:t> in the divorce DataFrame.</a:t>
            </a:r>
            <a:endParaRPr lang="en-US" dirty="0"/>
          </a:p>
        </p:txBody>
      </p:sp>
      <p:sp>
        <p:nvSpPr>
          <p:cNvPr id="15" name="TextBox 14">
            <a:extLst>
              <a:ext uri="{FF2B5EF4-FFF2-40B4-BE49-F238E27FC236}">
                <a16:creationId xmlns:a16="http://schemas.microsoft.com/office/drawing/2014/main" id="{DC6F0212-1BF8-B66E-B911-154A4B704733}"/>
              </a:ext>
            </a:extLst>
          </p:cNvPr>
          <p:cNvSpPr txBox="1"/>
          <p:nvPr/>
        </p:nvSpPr>
        <p:spPr>
          <a:xfrm>
            <a:off x="642098" y="4913130"/>
            <a:ext cx="11083736" cy="646331"/>
          </a:xfrm>
          <a:prstGeom prst="rect">
            <a:avLst/>
          </a:prstGeom>
          <a:noFill/>
        </p:spPr>
        <p:txBody>
          <a:bodyPr wrap="square">
            <a:spAutoFit/>
          </a:bodyPr>
          <a:lstStyle/>
          <a:p>
            <a:r>
              <a:rPr lang="en-US" dirty="0">
                <a:solidFill>
                  <a:schemeClr val="accent5">
                    <a:lumMod val="75000"/>
                  </a:schemeClr>
                </a:solidFill>
              </a:rPr>
              <a:t>****you can see that the relationship between </a:t>
            </a:r>
            <a:r>
              <a:rPr lang="en-US" dirty="0" err="1">
                <a:solidFill>
                  <a:schemeClr val="accent5">
                    <a:lumMod val="75000"/>
                  </a:schemeClr>
                </a:solidFill>
              </a:rPr>
              <a:t>income_woman</a:t>
            </a:r>
            <a:r>
              <a:rPr lang="en-US" dirty="0">
                <a:solidFill>
                  <a:schemeClr val="accent5">
                    <a:lumMod val="75000"/>
                  </a:schemeClr>
                </a:solidFill>
              </a:rPr>
              <a:t> and </a:t>
            </a:r>
            <a:r>
              <a:rPr lang="en-US" dirty="0" err="1">
                <a:solidFill>
                  <a:schemeClr val="accent5">
                    <a:lumMod val="75000"/>
                  </a:schemeClr>
                </a:solidFill>
              </a:rPr>
              <a:t>marriage_duration</a:t>
            </a:r>
            <a:r>
              <a:rPr lang="en-US" dirty="0">
                <a:solidFill>
                  <a:schemeClr val="accent5">
                    <a:lumMod val="75000"/>
                  </a:schemeClr>
                </a:solidFill>
              </a:rPr>
              <a:t> is not a strong one. You can also get a sense of the distributions of both variables in the upper left and lower right plots.</a:t>
            </a:r>
          </a:p>
        </p:txBody>
      </p:sp>
    </p:spTree>
    <p:extLst>
      <p:ext uri="{BB962C8B-B14F-4D97-AF65-F5344CB8AC3E}">
        <p14:creationId xmlns:p14="http://schemas.microsoft.com/office/powerpoint/2010/main" val="26162720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AB9387-DF8C-B643-0658-4CB8E170DB30}"/>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27EA370A-6239-2C5A-2D2A-DDCB0A3B289B}"/>
              </a:ext>
            </a:extLst>
          </p:cNvPr>
          <p:cNvSpPr txBox="1"/>
          <p:nvPr/>
        </p:nvSpPr>
        <p:spPr>
          <a:xfrm>
            <a:off x="319368" y="458581"/>
            <a:ext cx="6098240" cy="467629"/>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Categorial Relationships</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4" name="TextBox 3">
            <a:extLst>
              <a:ext uri="{FF2B5EF4-FFF2-40B4-BE49-F238E27FC236}">
                <a16:creationId xmlns:a16="http://schemas.microsoft.com/office/drawing/2014/main" id="{C399CC10-0AAA-8DC4-3E2C-4FF60F0DA164}"/>
              </a:ext>
            </a:extLst>
          </p:cNvPr>
          <p:cNvSpPr txBox="1"/>
          <p:nvPr/>
        </p:nvSpPr>
        <p:spPr>
          <a:xfrm>
            <a:off x="319368" y="1049794"/>
            <a:ext cx="11487150" cy="923330"/>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We haven't explored the categorical variables related to education level yet. Let's do it! Checking the </a:t>
            </a:r>
            <a:r>
              <a:rPr lang="en-US" sz="1800" dirty="0" err="1">
                <a:solidFill>
                  <a:srgbClr val="05192D"/>
                </a:solidFill>
                <a:effectLst/>
                <a:highlight>
                  <a:srgbClr val="FFFF00"/>
                </a:highlight>
                <a:latin typeface="Arial" panose="020B0604020202020204" pitchFamily="34" charset="0"/>
                <a:ea typeface="Calibri" panose="020F0502020204030204" pitchFamily="34" charset="0"/>
              </a:rPr>
              <a:t>value_counts</a:t>
            </a:r>
            <a:r>
              <a:rPr lang="en-US" sz="1800" dirty="0">
                <a:solidFill>
                  <a:srgbClr val="05192D"/>
                </a:solidFill>
                <a:effectLst/>
                <a:latin typeface="Arial" panose="020B0604020202020204" pitchFamily="34" charset="0"/>
                <a:ea typeface="Calibri" panose="020F0502020204030204" pitchFamily="34" charset="0"/>
              </a:rPr>
              <a:t> for </a:t>
            </a:r>
            <a:r>
              <a:rPr lang="en-US" sz="1800" dirty="0" err="1">
                <a:solidFill>
                  <a:srgbClr val="05192D"/>
                </a:solidFill>
                <a:effectLst/>
                <a:latin typeface="Arial" panose="020B0604020202020204" pitchFamily="34" charset="0"/>
                <a:ea typeface="Calibri" panose="020F0502020204030204" pitchFamily="34" charset="0"/>
              </a:rPr>
              <a:t>education_man</a:t>
            </a:r>
            <a:r>
              <a:rPr lang="en-US" sz="1800" dirty="0">
                <a:solidFill>
                  <a:srgbClr val="05192D"/>
                </a:solidFill>
                <a:effectLst/>
                <a:latin typeface="Arial" panose="020B0604020202020204" pitchFamily="34" charset="0"/>
                <a:ea typeface="Calibri" panose="020F0502020204030204" pitchFamily="34" charset="0"/>
              </a:rPr>
              <a:t>, we see that most men have an education level between primary and professional, with a few men in the "None" or "Other" categories.</a:t>
            </a:r>
            <a:endParaRPr lang="en-US" dirty="0"/>
          </a:p>
        </p:txBody>
      </p:sp>
      <p:pic>
        <p:nvPicPr>
          <p:cNvPr id="5" name="Picture 4" descr="A screenshot of a computer code&#10;&#10;Description automatically generated">
            <a:extLst>
              <a:ext uri="{FF2B5EF4-FFF2-40B4-BE49-F238E27FC236}">
                <a16:creationId xmlns:a16="http://schemas.microsoft.com/office/drawing/2014/main" id="{FAD84E56-AE8E-A138-6A50-58F3B2D005E5}"/>
              </a:ext>
            </a:extLst>
          </p:cNvPr>
          <p:cNvPicPr>
            <a:picLocks noChangeAspect="1"/>
          </p:cNvPicPr>
          <p:nvPr/>
        </p:nvPicPr>
        <p:blipFill>
          <a:blip r:embed="rId2"/>
          <a:stretch>
            <a:fillRect/>
          </a:stretch>
        </p:blipFill>
        <p:spPr>
          <a:xfrm>
            <a:off x="2552553" y="2338756"/>
            <a:ext cx="7086893" cy="3268668"/>
          </a:xfrm>
          <a:prstGeom prst="rect">
            <a:avLst/>
          </a:prstGeom>
        </p:spPr>
      </p:pic>
    </p:spTree>
    <p:extLst>
      <p:ext uri="{BB962C8B-B14F-4D97-AF65-F5344CB8AC3E}">
        <p14:creationId xmlns:p14="http://schemas.microsoft.com/office/powerpoint/2010/main" val="23024254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BC9D9A-0B11-0AC8-3097-0411F666DD1E}"/>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AB28DCF8-5859-69A6-D755-8CE2BE268804}"/>
              </a:ext>
            </a:extLst>
          </p:cNvPr>
          <p:cNvSpPr txBox="1"/>
          <p:nvPr/>
        </p:nvSpPr>
        <p:spPr>
          <a:xfrm>
            <a:off x="319368" y="458581"/>
            <a:ext cx="6098240" cy="467629"/>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Categorial Relationships</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4" name="TextBox 3">
            <a:extLst>
              <a:ext uri="{FF2B5EF4-FFF2-40B4-BE49-F238E27FC236}">
                <a16:creationId xmlns:a16="http://schemas.microsoft.com/office/drawing/2014/main" id="{D9DFB906-FD9E-14A3-2BCB-843B863374F7}"/>
              </a:ext>
            </a:extLst>
          </p:cNvPr>
          <p:cNvSpPr txBox="1"/>
          <p:nvPr/>
        </p:nvSpPr>
        <p:spPr>
          <a:xfrm>
            <a:off x="319368" y="1028291"/>
            <a:ext cx="11460256" cy="1200329"/>
          </a:xfrm>
          <a:prstGeom prst="rect">
            <a:avLst/>
          </a:prstGeom>
          <a:noFill/>
        </p:spPr>
        <p:txBody>
          <a:bodyPr wrap="square">
            <a:spAutoFit/>
          </a:bodyPr>
          <a:lstStyle/>
          <a:p>
            <a:r>
              <a:rPr lang="en-US" sz="1800" dirty="0">
                <a:solidFill>
                  <a:srgbClr val="05192D"/>
                </a:solidFill>
                <a:effectLst/>
                <a:highlight>
                  <a:srgbClr val="FFFF00"/>
                </a:highlight>
                <a:latin typeface="Arial" panose="020B0604020202020204" pitchFamily="34" charset="0"/>
                <a:ea typeface="Calibri" panose="020F0502020204030204" pitchFamily="34" charset="0"/>
              </a:rPr>
              <a:t>Categorical variables are harder to summarize numerically</a:t>
            </a:r>
            <a:r>
              <a:rPr lang="en-US" sz="1800" dirty="0">
                <a:solidFill>
                  <a:srgbClr val="05192D"/>
                </a:solidFill>
                <a:effectLst/>
                <a:latin typeface="Arial" panose="020B0604020202020204" pitchFamily="34" charset="0"/>
                <a:ea typeface="Calibri" panose="020F0502020204030204" pitchFamily="34" charset="0"/>
              </a:rPr>
              <a:t>, so </a:t>
            </a:r>
            <a:r>
              <a:rPr lang="en-US" sz="1800" dirty="0">
                <a:solidFill>
                  <a:srgbClr val="05192D"/>
                </a:solidFill>
                <a:effectLst/>
                <a:highlight>
                  <a:srgbClr val="00FF00"/>
                </a:highlight>
                <a:latin typeface="Arial" panose="020B0604020202020204" pitchFamily="34" charset="0"/>
                <a:ea typeface="Calibri" panose="020F0502020204030204" pitchFamily="34" charset="0"/>
              </a:rPr>
              <a:t>we often rely on visualizations to explore their relationships</a:t>
            </a:r>
            <a:r>
              <a:rPr lang="en-US" sz="1800" dirty="0">
                <a:solidFill>
                  <a:srgbClr val="05192D"/>
                </a:solidFill>
                <a:effectLst/>
                <a:latin typeface="Arial" panose="020B0604020202020204" pitchFamily="34" charset="0"/>
                <a:ea typeface="Calibri" panose="020F0502020204030204" pitchFamily="34" charset="0"/>
              </a:rPr>
              <a:t>. Perhaps we are interested in the relationship between marriage duration and the education level of the man in the dissolved marriage. We could begin by making a histogram of the distribution of marriage duration.</a:t>
            </a:r>
            <a:endParaRPr lang="en-US" dirty="0"/>
          </a:p>
        </p:txBody>
      </p:sp>
      <p:pic>
        <p:nvPicPr>
          <p:cNvPr id="5" name="Picture 4" descr="A graph of a person&#10;&#10;Description automatically generated">
            <a:extLst>
              <a:ext uri="{FF2B5EF4-FFF2-40B4-BE49-F238E27FC236}">
                <a16:creationId xmlns:a16="http://schemas.microsoft.com/office/drawing/2014/main" id="{8733EF8C-946A-3557-2DB0-7CB336681BED}"/>
              </a:ext>
            </a:extLst>
          </p:cNvPr>
          <p:cNvPicPr>
            <a:picLocks noChangeAspect="1"/>
          </p:cNvPicPr>
          <p:nvPr/>
        </p:nvPicPr>
        <p:blipFill>
          <a:blip r:embed="rId2"/>
          <a:stretch>
            <a:fillRect/>
          </a:stretch>
        </p:blipFill>
        <p:spPr>
          <a:xfrm>
            <a:off x="2342262" y="2092136"/>
            <a:ext cx="8150691" cy="3737573"/>
          </a:xfrm>
          <a:prstGeom prst="rect">
            <a:avLst/>
          </a:prstGeom>
        </p:spPr>
      </p:pic>
    </p:spTree>
    <p:extLst>
      <p:ext uri="{BB962C8B-B14F-4D97-AF65-F5344CB8AC3E}">
        <p14:creationId xmlns:p14="http://schemas.microsoft.com/office/powerpoint/2010/main" val="1125348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A41F32-5AD4-DD4A-9519-83620A9EB00F}"/>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EAA3B3CC-C96B-28EE-1C76-19AD8168DE9D}"/>
              </a:ext>
            </a:extLst>
          </p:cNvPr>
          <p:cNvSpPr txBox="1"/>
          <p:nvPr/>
        </p:nvSpPr>
        <p:spPr>
          <a:xfrm>
            <a:off x="319368" y="458581"/>
            <a:ext cx="6098240" cy="467629"/>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Categorial Relationships</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4" name="TextBox 3">
            <a:extLst>
              <a:ext uri="{FF2B5EF4-FFF2-40B4-BE49-F238E27FC236}">
                <a16:creationId xmlns:a16="http://schemas.microsoft.com/office/drawing/2014/main" id="{7CF3CA5A-B6ED-BBDF-84F5-02662D8820C1}"/>
              </a:ext>
            </a:extLst>
          </p:cNvPr>
          <p:cNvSpPr txBox="1"/>
          <p:nvPr/>
        </p:nvSpPr>
        <p:spPr>
          <a:xfrm>
            <a:off x="319368" y="1048435"/>
            <a:ext cx="11419914" cy="369332"/>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Then layer in the information we have on male education level by setting </a:t>
            </a:r>
            <a:r>
              <a:rPr lang="en-US" sz="1800" dirty="0" err="1">
                <a:solidFill>
                  <a:srgbClr val="05192D"/>
                </a:solidFill>
                <a:effectLst/>
                <a:latin typeface="Arial" panose="020B0604020202020204" pitchFamily="34" charset="0"/>
                <a:ea typeface="Calibri" panose="020F0502020204030204" pitchFamily="34" charset="0"/>
              </a:rPr>
              <a:t>education_man</a:t>
            </a:r>
            <a:r>
              <a:rPr lang="en-US" sz="1800" dirty="0">
                <a:solidFill>
                  <a:srgbClr val="05192D"/>
                </a:solidFill>
                <a:effectLst/>
                <a:latin typeface="Arial" panose="020B0604020202020204" pitchFamily="34" charset="0"/>
                <a:ea typeface="Calibri" panose="020F0502020204030204" pitchFamily="34" charset="0"/>
              </a:rPr>
              <a:t> as the hue argument.</a:t>
            </a:r>
            <a:endParaRPr lang="en-US" dirty="0"/>
          </a:p>
        </p:txBody>
      </p:sp>
      <p:pic>
        <p:nvPicPr>
          <p:cNvPr id="5" name="Picture 4" descr="A graph of different colored bars&#10;&#10;Description automatically generated">
            <a:extLst>
              <a:ext uri="{FF2B5EF4-FFF2-40B4-BE49-F238E27FC236}">
                <a16:creationId xmlns:a16="http://schemas.microsoft.com/office/drawing/2014/main" id="{FCBC3DE8-28FB-7197-AA33-1DCAFCCF0814}"/>
              </a:ext>
            </a:extLst>
          </p:cNvPr>
          <p:cNvPicPr>
            <a:picLocks noChangeAspect="1"/>
          </p:cNvPicPr>
          <p:nvPr/>
        </p:nvPicPr>
        <p:blipFill>
          <a:blip r:embed="rId2"/>
          <a:stretch>
            <a:fillRect/>
          </a:stretch>
        </p:blipFill>
        <p:spPr>
          <a:xfrm>
            <a:off x="1194378" y="1478879"/>
            <a:ext cx="9803243" cy="4577344"/>
          </a:xfrm>
          <a:prstGeom prst="rect">
            <a:avLst/>
          </a:prstGeom>
        </p:spPr>
      </p:pic>
      <p:sp>
        <p:nvSpPr>
          <p:cNvPr id="7" name="TextBox 6">
            <a:extLst>
              <a:ext uri="{FF2B5EF4-FFF2-40B4-BE49-F238E27FC236}">
                <a16:creationId xmlns:a16="http://schemas.microsoft.com/office/drawing/2014/main" id="{5DDBF4A2-4F97-750E-94A9-5A4CEB256872}"/>
              </a:ext>
            </a:extLst>
          </p:cNvPr>
          <p:cNvSpPr txBox="1"/>
          <p:nvPr/>
        </p:nvSpPr>
        <p:spPr>
          <a:xfrm>
            <a:off x="0" y="6117336"/>
            <a:ext cx="11419914" cy="646331"/>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However, because the education levels are stacked on top of each other, the relationship between marriage duration and male education level isn't super clear.</a:t>
            </a:r>
            <a:endParaRPr lang="en-US" dirty="0"/>
          </a:p>
        </p:txBody>
      </p:sp>
    </p:spTree>
    <p:extLst>
      <p:ext uri="{BB962C8B-B14F-4D97-AF65-F5344CB8AC3E}">
        <p14:creationId xmlns:p14="http://schemas.microsoft.com/office/powerpoint/2010/main" val="18062364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38B8A-7B48-B288-D176-498B12D1972A}"/>
              </a:ext>
            </a:extLst>
          </p:cNvPr>
          <p:cNvSpPr>
            <a:spLocks noGrp="1"/>
          </p:cNvSpPr>
          <p:nvPr>
            <p:ph type="title"/>
          </p:nvPr>
        </p:nvSpPr>
        <p:spPr/>
        <p:txBody>
          <a:bodyPr/>
          <a:lstStyle/>
          <a:p>
            <a:r>
              <a:rPr lang="en-US" dirty="0"/>
              <a:t>Read Carefully</a:t>
            </a:r>
          </a:p>
        </p:txBody>
      </p:sp>
      <p:sp>
        <p:nvSpPr>
          <p:cNvPr id="3" name="Content Placeholder 2">
            <a:extLst>
              <a:ext uri="{FF2B5EF4-FFF2-40B4-BE49-F238E27FC236}">
                <a16:creationId xmlns:a16="http://schemas.microsoft.com/office/drawing/2014/main" id="{44F68C56-F982-9EA9-19AC-848A8EB7DB5F}"/>
              </a:ext>
            </a:extLst>
          </p:cNvPr>
          <p:cNvSpPr>
            <a:spLocks noGrp="1"/>
          </p:cNvSpPr>
          <p:nvPr>
            <p:ph idx="1"/>
          </p:nvPr>
        </p:nvSpPr>
        <p:spPr/>
        <p:txBody>
          <a:bodyPr/>
          <a:lstStyle/>
          <a:p>
            <a:r>
              <a:rPr lang="en-US" dirty="0"/>
              <a:t>For each week’s in-class exercises and/or homework, please create a new Jupyter notebook file with the following naming convention:</a:t>
            </a:r>
          </a:p>
          <a:p>
            <a:pPr marL="0" indent="0">
              <a:buNone/>
            </a:pPr>
            <a:endParaRPr lang="en-US" dirty="0"/>
          </a:p>
          <a:p>
            <a:pPr marL="0" indent="0" algn="ctr">
              <a:buNone/>
            </a:pPr>
            <a:r>
              <a:rPr lang="en-US" dirty="0" err="1"/>
              <a:t>ID_Name_L</a:t>
            </a:r>
            <a:r>
              <a:rPr lang="en-US" dirty="0"/>
              <a:t>(no.).</a:t>
            </a:r>
            <a:r>
              <a:rPr lang="en-US" dirty="0" err="1"/>
              <a:t>ipynb</a:t>
            </a:r>
            <a:endParaRPr lang="en-US" dirty="0"/>
          </a:p>
          <a:p>
            <a:pPr marL="0" indent="0" algn="ctr">
              <a:buNone/>
            </a:pPr>
            <a:r>
              <a:rPr lang="en-US" dirty="0"/>
              <a:t>for example,</a:t>
            </a:r>
          </a:p>
          <a:p>
            <a:pPr marL="0" indent="0" algn="ctr">
              <a:buNone/>
            </a:pPr>
            <a:r>
              <a:rPr lang="en-US" dirty="0"/>
              <a:t>6619999_Johnwick</a:t>
            </a:r>
            <a:r>
              <a:rPr lang="en-US" b="1" dirty="0"/>
              <a:t>_</a:t>
            </a:r>
            <a:r>
              <a:rPr lang="en-US" dirty="0"/>
              <a:t>L5.ipynb</a:t>
            </a:r>
          </a:p>
        </p:txBody>
      </p:sp>
    </p:spTree>
    <p:extLst>
      <p:ext uri="{BB962C8B-B14F-4D97-AF65-F5344CB8AC3E}">
        <p14:creationId xmlns:p14="http://schemas.microsoft.com/office/powerpoint/2010/main" val="28590803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B8F7B7-FC56-FC92-D390-850520409A24}"/>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E0519E89-54E1-CB94-E633-070776551334}"/>
              </a:ext>
            </a:extLst>
          </p:cNvPr>
          <p:cNvSpPr txBox="1"/>
          <p:nvPr/>
        </p:nvSpPr>
        <p:spPr>
          <a:xfrm>
            <a:off x="319368" y="458581"/>
            <a:ext cx="6098240" cy="467629"/>
          </a:xfrm>
          <a:prstGeom prst="rect">
            <a:avLst/>
          </a:prstGeom>
          <a:noFill/>
        </p:spPr>
        <p:txBody>
          <a:bodyPr wrap="square">
            <a:spAutoFit/>
          </a:bodyPr>
          <a:lstStyle/>
          <a:p>
            <a:pPr marL="0" marR="0">
              <a:lnSpc>
                <a:spcPct val="107000"/>
              </a:lnSpc>
              <a:spcAft>
                <a:spcPts val="800"/>
              </a:spcAft>
            </a:pPr>
            <a:r>
              <a:rPr lang="en-US" sz="2400" b="1" dirty="0">
                <a:solidFill>
                  <a:srgbClr val="05192D"/>
                </a:solidFill>
                <a:effectLst/>
                <a:latin typeface="Arial" panose="020B0604020202020204" pitchFamily="34" charset="0"/>
                <a:ea typeface="Calibri" panose="020F0502020204030204" pitchFamily="34" charset="0"/>
              </a:rPr>
              <a:t>Seaborn KDE Plots</a:t>
            </a:r>
            <a:endParaRPr lang="en-US" sz="32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4" name="TextBox 3">
            <a:extLst>
              <a:ext uri="{FF2B5EF4-FFF2-40B4-BE49-F238E27FC236}">
                <a16:creationId xmlns:a16="http://schemas.microsoft.com/office/drawing/2014/main" id="{FE2A5E51-F644-D8B1-36AA-8D0C00F566B5}"/>
              </a:ext>
            </a:extLst>
          </p:cNvPr>
          <p:cNvSpPr txBox="1"/>
          <p:nvPr/>
        </p:nvSpPr>
        <p:spPr>
          <a:xfrm>
            <a:off x="319368" y="926210"/>
            <a:ext cx="11553264" cy="1754326"/>
          </a:xfrm>
          <a:prstGeom prst="rect">
            <a:avLst/>
          </a:prstGeom>
          <a:noFill/>
        </p:spPr>
        <p:txBody>
          <a:bodyPr wrap="square">
            <a:spAutoFit/>
          </a:bodyPr>
          <a:lstStyle/>
          <a:p>
            <a:r>
              <a:rPr lang="en-US" sz="1800" dirty="0" err="1">
                <a:solidFill>
                  <a:srgbClr val="05192D"/>
                </a:solidFill>
                <a:effectLst/>
                <a:latin typeface="Arial" panose="020B0604020202020204" pitchFamily="34" charset="0"/>
                <a:ea typeface="Calibri" panose="020F0502020204030204" pitchFamily="34" charset="0"/>
              </a:rPr>
              <a:t>Seaborn's</a:t>
            </a:r>
            <a:r>
              <a:rPr lang="en-US" sz="1800" dirty="0">
                <a:solidFill>
                  <a:srgbClr val="05192D"/>
                </a:solidFill>
                <a:effectLst/>
                <a:latin typeface="Arial" panose="020B0604020202020204" pitchFamily="34" charset="0"/>
                <a:ea typeface="Calibri" panose="020F0502020204030204" pitchFamily="34" charset="0"/>
              </a:rPr>
              <a:t> Kernel Density Estimate or KDE plots address the previous issue (unclear visualization due to stacking data). Similar to histograms, </a:t>
            </a:r>
            <a:r>
              <a:rPr lang="en-US" sz="1800" dirty="0">
                <a:solidFill>
                  <a:srgbClr val="05192D"/>
                </a:solidFill>
                <a:effectLst/>
                <a:highlight>
                  <a:srgbClr val="FFFF00"/>
                </a:highlight>
                <a:latin typeface="Arial" panose="020B0604020202020204" pitchFamily="34" charset="0"/>
                <a:ea typeface="Calibri" panose="020F0502020204030204" pitchFamily="34" charset="0"/>
              </a:rPr>
              <a:t>KDEs allow us to visualize distributions. </a:t>
            </a:r>
            <a:r>
              <a:rPr lang="en-US" sz="1800" dirty="0">
                <a:solidFill>
                  <a:srgbClr val="05192D"/>
                </a:solidFill>
                <a:effectLst/>
                <a:latin typeface="Arial" panose="020B0604020202020204" pitchFamily="34" charset="0"/>
                <a:ea typeface="Calibri" panose="020F0502020204030204" pitchFamily="34" charset="0"/>
              </a:rPr>
              <a:t>However, KDEs are considered more interpretable, especially when multiple distributions are shown as they are here. Notice that the location of the peak marriage duration for each level of the male partner's education is more identifiable in this KDE plot than it was in the histogram. However, due to the smoothing algorithm used in KDE plots, the curve can include values that don't make sense, so it's important to set good smoothing parameters.</a:t>
            </a:r>
            <a:endParaRPr lang="en-US" dirty="0"/>
          </a:p>
        </p:txBody>
      </p:sp>
      <p:pic>
        <p:nvPicPr>
          <p:cNvPr id="5" name="Picture 4" descr="A graph of a person with colored lines&#10;&#10;Description automatically generated">
            <a:extLst>
              <a:ext uri="{FF2B5EF4-FFF2-40B4-BE49-F238E27FC236}">
                <a16:creationId xmlns:a16="http://schemas.microsoft.com/office/drawing/2014/main" id="{AE6D5B44-48E2-F41C-3188-6AE5EC55B174}"/>
              </a:ext>
            </a:extLst>
          </p:cNvPr>
          <p:cNvPicPr>
            <a:picLocks noChangeAspect="1"/>
          </p:cNvPicPr>
          <p:nvPr/>
        </p:nvPicPr>
        <p:blipFill>
          <a:blip r:embed="rId2"/>
          <a:stretch>
            <a:fillRect/>
          </a:stretch>
        </p:blipFill>
        <p:spPr>
          <a:xfrm>
            <a:off x="2858935" y="2880428"/>
            <a:ext cx="7117345" cy="3627948"/>
          </a:xfrm>
          <a:prstGeom prst="rect">
            <a:avLst/>
          </a:prstGeom>
        </p:spPr>
      </p:pic>
    </p:spTree>
    <p:extLst>
      <p:ext uri="{BB962C8B-B14F-4D97-AF65-F5344CB8AC3E}">
        <p14:creationId xmlns:p14="http://schemas.microsoft.com/office/powerpoint/2010/main" val="41747114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D276D-B329-405D-62DC-565506BD623D}"/>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6C5649F7-7775-2574-5E01-CD602E3D0E67}"/>
              </a:ext>
            </a:extLst>
          </p:cNvPr>
          <p:cNvSpPr txBox="1"/>
          <p:nvPr/>
        </p:nvSpPr>
        <p:spPr>
          <a:xfrm>
            <a:off x="265579" y="341130"/>
            <a:ext cx="11608173" cy="923330"/>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Here's an example: zooming in on the KDE plot showing the distribution of male education levels, we can see that the distribution seems to suggest that some couples had marriage durations of less than zero. That's impossible! (left figure)</a:t>
            </a:r>
          </a:p>
        </p:txBody>
      </p:sp>
      <p:pic>
        <p:nvPicPr>
          <p:cNvPr id="5" name="Picture 4" descr="A graph of a number of plots&#10;&#10;Description automatically generated">
            <a:extLst>
              <a:ext uri="{FF2B5EF4-FFF2-40B4-BE49-F238E27FC236}">
                <a16:creationId xmlns:a16="http://schemas.microsoft.com/office/drawing/2014/main" id="{68EC0C67-9A6A-4191-BBEA-2A01D4455ACF}"/>
              </a:ext>
            </a:extLst>
          </p:cNvPr>
          <p:cNvPicPr>
            <a:picLocks noChangeAspect="1"/>
          </p:cNvPicPr>
          <p:nvPr/>
        </p:nvPicPr>
        <p:blipFill>
          <a:blip r:embed="rId2"/>
          <a:stretch>
            <a:fillRect/>
          </a:stretch>
        </p:blipFill>
        <p:spPr>
          <a:xfrm>
            <a:off x="265578" y="2707990"/>
            <a:ext cx="5852795" cy="2914650"/>
          </a:xfrm>
          <a:prstGeom prst="rect">
            <a:avLst/>
          </a:prstGeom>
        </p:spPr>
      </p:pic>
      <p:sp>
        <p:nvSpPr>
          <p:cNvPr id="7" name="TextBox 6">
            <a:extLst>
              <a:ext uri="{FF2B5EF4-FFF2-40B4-BE49-F238E27FC236}">
                <a16:creationId xmlns:a16="http://schemas.microsoft.com/office/drawing/2014/main" id="{AFBF0BBB-F7E4-A95E-D870-FF5E2A0203E3}"/>
              </a:ext>
            </a:extLst>
          </p:cNvPr>
          <p:cNvSpPr txBox="1"/>
          <p:nvPr/>
        </p:nvSpPr>
        <p:spPr>
          <a:xfrm>
            <a:off x="265578" y="1524560"/>
            <a:ext cx="11608173" cy="923330"/>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To fix this, we can use the cut keyword argument. cut tells Seaborn how far past the minimum and maximum data values the curve should go when smoothing is applied. When we set cut equal to zero, the curve will be limited to values between the minimum and maximum x values, (right figure)</a:t>
            </a:r>
            <a:endParaRPr lang="en-US" dirty="0"/>
          </a:p>
        </p:txBody>
      </p:sp>
      <p:pic>
        <p:nvPicPr>
          <p:cNvPr id="8" name="Picture 7" descr="A graph of a marriage&#10;&#10;Description automatically generated">
            <a:extLst>
              <a:ext uri="{FF2B5EF4-FFF2-40B4-BE49-F238E27FC236}">
                <a16:creationId xmlns:a16="http://schemas.microsoft.com/office/drawing/2014/main" id="{6976BF18-596B-43F5-E7FD-3413EB5DFD0F}"/>
              </a:ext>
            </a:extLst>
          </p:cNvPr>
          <p:cNvPicPr>
            <a:picLocks noChangeAspect="1"/>
          </p:cNvPicPr>
          <p:nvPr/>
        </p:nvPicPr>
        <p:blipFill rotWithShape="1">
          <a:blip r:embed="rId3"/>
          <a:srcRect t="10349"/>
          <a:stretch/>
        </p:blipFill>
        <p:spPr bwMode="auto">
          <a:xfrm>
            <a:off x="5448372" y="2707990"/>
            <a:ext cx="6425379" cy="2914649"/>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A7752C75-94FA-AD9B-C9D3-B54124E1FFB5}"/>
              </a:ext>
            </a:extLst>
          </p:cNvPr>
          <p:cNvSpPr txBox="1"/>
          <p:nvPr/>
        </p:nvSpPr>
        <p:spPr>
          <a:xfrm>
            <a:off x="432846" y="5882739"/>
            <a:ext cx="10772077" cy="646331"/>
          </a:xfrm>
          <a:prstGeom prst="rect">
            <a:avLst/>
          </a:prstGeom>
          <a:noFill/>
        </p:spPr>
        <p:txBody>
          <a:bodyPr wrap="square">
            <a:spAutoFit/>
          </a:bodyPr>
          <a:lstStyle/>
          <a:p>
            <a:r>
              <a:rPr lang="en-US" dirty="0"/>
              <a:t>If you get a warning message “…. Convert to a </a:t>
            </a:r>
            <a:r>
              <a:rPr lang="en-US" dirty="0" err="1"/>
              <a:t>numpy</a:t>
            </a:r>
            <a:r>
              <a:rPr lang="en-US" dirty="0"/>
              <a:t> array before indexing instead”, </a:t>
            </a:r>
            <a:r>
              <a:rPr lang="en-US" dirty="0">
                <a:highlight>
                  <a:srgbClr val="FFFF00"/>
                </a:highlight>
              </a:rPr>
              <a:t>try</a:t>
            </a:r>
          </a:p>
          <a:p>
            <a:r>
              <a:rPr lang="en-US" dirty="0" err="1"/>
              <a:t>sns.kdeplot</a:t>
            </a:r>
            <a:r>
              <a:rPr lang="en-US" dirty="0"/>
              <a:t>(data=divorce, x=divorce['</a:t>
            </a:r>
            <a:r>
              <a:rPr lang="en-US" dirty="0" err="1"/>
              <a:t>marriage_duration</a:t>
            </a:r>
            <a:r>
              <a:rPr lang="en-US" dirty="0"/>
              <a:t>'], hue = divorce['</a:t>
            </a:r>
            <a:r>
              <a:rPr lang="en-US" dirty="0" err="1"/>
              <a:t>education_man</a:t>
            </a:r>
            <a:r>
              <a:rPr lang="en-US" dirty="0"/>
              <a:t>'], cut = 0)</a:t>
            </a:r>
          </a:p>
        </p:txBody>
      </p:sp>
    </p:spTree>
    <p:extLst>
      <p:ext uri="{BB962C8B-B14F-4D97-AF65-F5344CB8AC3E}">
        <p14:creationId xmlns:p14="http://schemas.microsoft.com/office/powerpoint/2010/main" val="18770904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53D602-70A1-111C-D689-40C9D086FDE1}"/>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200C55EF-D96C-C2DC-20D0-4259A098422C}"/>
              </a:ext>
            </a:extLst>
          </p:cNvPr>
          <p:cNvSpPr txBox="1"/>
          <p:nvPr/>
        </p:nvSpPr>
        <p:spPr>
          <a:xfrm>
            <a:off x="291913" y="270710"/>
            <a:ext cx="11608173" cy="923330"/>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If we're interested in the cumulative distribution function, we can set the cumulative keyword argument to True. This graph describes the probability that marriage duration is less than or equal to the value on the x-axis for each level of male partner education.</a:t>
            </a:r>
            <a:endParaRPr lang="en-US" dirty="0"/>
          </a:p>
        </p:txBody>
      </p:sp>
      <p:pic>
        <p:nvPicPr>
          <p:cNvPr id="2" name="Picture 1" descr="A screen shot of a graph&#10;&#10;Description automatically generated">
            <a:extLst>
              <a:ext uri="{FF2B5EF4-FFF2-40B4-BE49-F238E27FC236}">
                <a16:creationId xmlns:a16="http://schemas.microsoft.com/office/drawing/2014/main" id="{2C075575-B745-E4F2-A918-3A5FA6A1F42B}"/>
              </a:ext>
            </a:extLst>
          </p:cNvPr>
          <p:cNvPicPr>
            <a:picLocks noChangeAspect="1"/>
          </p:cNvPicPr>
          <p:nvPr/>
        </p:nvPicPr>
        <p:blipFill>
          <a:blip r:embed="rId2"/>
          <a:stretch>
            <a:fillRect/>
          </a:stretch>
        </p:blipFill>
        <p:spPr>
          <a:xfrm>
            <a:off x="2199236" y="1651240"/>
            <a:ext cx="7793525" cy="3958833"/>
          </a:xfrm>
          <a:prstGeom prst="rect">
            <a:avLst/>
          </a:prstGeom>
        </p:spPr>
      </p:pic>
    </p:spTree>
    <p:extLst>
      <p:ext uri="{BB962C8B-B14F-4D97-AF65-F5344CB8AC3E}">
        <p14:creationId xmlns:p14="http://schemas.microsoft.com/office/powerpoint/2010/main" val="16319925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F50B07-3BC0-ACAB-621B-BA138FA5847D}"/>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740CBF56-E577-184D-A29E-93B65F83E286}"/>
              </a:ext>
            </a:extLst>
          </p:cNvPr>
          <p:cNvSpPr txBox="1"/>
          <p:nvPr/>
        </p:nvSpPr>
        <p:spPr>
          <a:xfrm>
            <a:off x="225239" y="292732"/>
            <a:ext cx="11514044" cy="923330"/>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Perhaps we are interested in whether divorced couples who got married when they were older typically have higher levels of education. We can create columns representing the approximate age at marriage for men and women by subtracting each partner's birth year from the marriage year.</a:t>
            </a:r>
            <a:endParaRPr lang="en-US" dirty="0"/>
          </a:p>
        </p:txBody>
      </p:sp>
      <p:pic>
        <p:nvPicPr>
          <p:cNvPr id="5" name="Picture 4" descr="A close-up of a marriage&#10;&#10;Description automatically generated">
            <a:extLst>
              <a:ext uri="{FF2B5EF4-FFF2-40B4-BE49-F238E27FC236}">
                <a16:creationId xmlns:a16="http://schemas.microsoft.com/office/drawing/2014/main" id="{9083663F-B070-D720-D505-69E3DB2C1C81}"/>
              </a:ext>
            </a:extLst>
          </p:cNvPr>
          <p:cNvPicPr>
            <a:picLocks noChangeAspect="1"/>
          </p:cNvPicPr>
          <p:nvPr/>
        </p:nvPicPr>
        <p:blipFill>
          <a:blip r:embed="rId2"/>
          <a:stretch>
            <a:fillRect/>
          </a:stretch>
        </p:blipFill>
        <p:spPr>
          <a:xfrm>
            <a:off x="1315752" y="1411406"/>
            <a:ext cx="9560495" cy="1892692"/>
          </a:xfrm>
          <a:prstGeom prst="rect">
            <a:avLst/>
          </a:prstGeom>
        </p:spPr>
      </p:pic>
      <p:sp>
        <p:nvSpPr>
          <p:cNvPr id="7" name="TextBox 6">
            <a:extLst>
              <a:ext uri="{FF2B5EF4-FFF2-40B4-BE49-F238E27FC236}">
                <a16:creationId xmlns:a16="http://schemas.microsoft.com/office/drawing/2014/main" id="{D72FC28A-C948-7FF3-4ACB-0D8F972CEA18}"/>
              </a:ext>
            </a:extLst>
          </p:cNvPr>
          <p:cNvSpPr txBox="1"/>
          <p:nvPr/>
        </p:nvSpPr>
        <p:spPr>
          <a:xfrm>
            <a:off x="225239" y="3304098"/>
            <a:ext cx="11514044" cy="646331"/>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Then, we create a scatterplot using these variables on the x and y-axis. It looks like there is a positive correlation between them! </a:t>
            </a:r>
            <a:endParaRPr lang="en-US" dirty="0"/>
          </a:p>
        </p:txBody>
      </p:sp>
      <p:pic>
        <p:nvPicPr>
          <p:cNvPr id="8" name="Picture 7" descr="A screen shot of a graph&#10;&#10;Description automatically generated">
            <a:extLst>
              <a:ext uri="{FF2B5EF4-FFF2-40B4-BE49-F238E27FC236}">
                <a16:creationId xmlns:a16="http://schemas.microsoft.com/office/drawing/2014/main" id="{7E8BC758-C424-D1ED-4AFB-DBBA17DE90E5}"/>
              </a:ext>
            </a:extLst>
          </p:cNvPr>
          <p:cNvPicPr>
            <a:picLocks noChangeAspect="1"/>
          </p:cNvPicPr>
          <p:nvPr/>
        </p:nvPicPr>
        <p:blipFill>
          <a:blip r:embed="rId3"/>
          <a:stretch>
            <a:fillRect/>
          </a:stretch>
        </p:blipFill>
        <p:spPr>
          <a:xfrm>
            <a:off x="3124199" y="3950429"/>
            <a:ext cx="5943600" cy="2639060"/>
          </a:xfrm>
          <a:prstGeom prst="rect">
            <a:avLst/>
          </a:prstGeom>
        </p:spPr>
      </p:pic>
    </p:spTree>
    <p:extLst>
      <p:ext uri="{BB962C8B-B14F-4D97-AF65-F5344CB8AC3E}">
        <p14:creationId xmlns:p14="http://schemas.microsoft.com/office/powerpoint/2010/main" val="36430233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90C524-69DA-73C5-ADB6-D0CD30A1C97E}"/>
            </a:ext>
          </a:extLst>
        </p:cNvPr>
        <p:cNvGrpSpPr/>
        <p:nvPr/>
      </p:nvGrpSpPr>
      <p:grpSpPr>
        <a:xfrm>
          <a:off x="0" y="0"/>
          <a:ext cx="0" cy="0"/>
          <a:chOff x="0" y="0"/>
          <a:chExt cx="0" cy="0"/>
        </a:xfrm>
      </p:grpSpPr>
      <p:pic>
        <p:nvPicPr>
          <p:cNvPr id="2" name="Picture 1" descr="A screen shot of a graph&#10;&#10;Description automatically generated">
            <a:extLst>
              <a:ext uri="{FF2B5EF4-FFF2-40B4-BE49-F238E27FC236}">
                <a16:creationId xmlns:a16="http://schemas.microsoft.com/office/drawing/2014/main" id="{C7222ED4-DD77-45A1-342C-0E2DADF236C1}"/>
              </a:ext>
            </a:extLst>
          </p:cNvPr>
          <p:cNvPicPr>
            <a:picLocks noChangeAspect="1"/>
          </p:cNvPicPr>
          <p:nvPr/>
        </p:nvPicPr>
        <p:blipFill>
          <a:blip r:embed="rId2"/>
          <a:stretch>
            <a:fillRect/>
          </a:stretch>
        </p:blipFill>
        <p:spPr>
          <a:xfrm>
            <a:off x="545430" y="814816"/>
            <a:ext cx="11101137" cy="4260180"/>
          </a:xfrm>
          <a:prstGeom prst="rect">
            <a:avLst/>
          </a:prstGeom>
        </p:spPr>
      </p:pic>
      <p:sp>
        <p:nvSpPr>
          <p:cNvPr id="5" name="TextBox 4">
            <a:extLst>
              <a:ext uri="{FF2B5EF4-FFF2-40B4-BE49-F238E27FC236}">
                <a16:creationId xmlns:a16="http://schemas.microsoft.com/office/drawing/2014/main" id="{DA3C4EFD-D3DB-7E38-5131-15E825B43FB6}"/>
              </a:ext>
            </a:extLst>
          </p:cNvPr>
          <p:cNvSpPr txBox="1"/>
          <p:nvPr/>
        </p:nvSpPr>
        <p:spPr>
          <a:xfrm>
            <a:off x="545430" y="5683641"/>
            <a:ext cx="11101137" cy="646331"/>
          </a:xfrm>
          <a:prstGeom prst="rect">
            <a:avLst/>
          </a:prstGeom>
          <a:noFill/>
        </p:spPr>
        <p:txBody>
          <a:bodyPr wrap="square">
            <a:spAutoFit/>
          </a:bodyPr>
          <a:lstStyle/>
          <a:p>
            <a:r>
              <a:rPr lang="en-US" sz="1800" dirty="0">
                <a:solidFill>
                  <a:srgbClr val="FF0000"/>
                </a:solidFill>
                <a:effectLst/>
                <a:latin typeface="Arial" panose="020B0604020202020204" pitchFamily="34" charset="0"/>
                <a:ea typeface="Calibri" panose="020F0502020204030204" pitchFamily="34" charset="0"/>
              </a:rPr>
              <a:t>The results suggest that men with a professional education level, represented with orange dots, may tend to get married later.</a:t>
            </a:r>
            <a:endParaRPr lang="en-US" dirty="0"/>
          </a:p>
        </p:txBody>
      </p:sp>
    </p:spTree>
    <p:extLst>
      <p:ext uri="{BB962C8B-B14F-4D97-AF65-F5344CB8AC3E}">
        <p14:creationId xmlns:p14="http://schemas.microsoft.com/office/powerpoint/2010/main" val="22442286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4526B5-909A-6A5C-68B8-31CAE284812B}"/>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7B4F6D2E-6E52-4911-793A-F823A2C37EAA}"/>
              </a:ext>
            </a:extLst>
          </p:cNvPr>
          <p:cNvSpPr txBox="1"/>
          <p:nvPr/>
        </p:nvSpPr>
        <p:spPr>
          <a:xfrm>
            <a:off x="319368" y="458581"/>
            <a:ext cx="6098240" cy="467629"/>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Let’s Practice</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4" name="TextBox 3">
            <a:extLst>
              <a:ext uri="{FF2B5EF4-FFF2-40B4-BE49-F238E27FC236}">
                <a16:creationId xmlns:a16="http://schemas.microsoft.com/office/drawing/2014/main" id="{7BD7E78D-71FA-8CE9-6892-C73E84FBACDF}"/>
              </a:ext>
            </a:extLst>
          </p:cNvPr>
          <p:cNvSpPr txBox="1"/>
          <p:nvPr/>
        </p:nvSpPr>
        <p:spPr>
          <a:xfrm>
            <a:off x="319367" y="1049795"/>
            <a:ext cx="11433361" cy="923330"/>
          </a:xfrm>
          <a:prstGeom prst="rect">
            <a:avLst/>
          </a:prstGeom>
          <a:noFill/>
        </p:spPr>
        <p:txBody>
          <a:bodyPr wrap="square">
            <a:spAutoFit/>
          </a:bodyPr>
          <a:lstStyle/>
          <a:p>
            <a:r>
              <a:rPr lang="en-US" sz="1800" b="1" dirty="0">
                <a:solidFill>
                  <a:srgbClr val="00B0F0"/>
                </a:solidFill>
                <a:effectLst/>
                <a:latin typeface="Arial" panose="020B0604020202020204" pitchFamily="34" charset="0"/>
                <a:ea typeface="Calibri" panose="020F0502020204030204" pitchFamily="34" charset="0"/>
              </a:rPr>
              <a:t>5. Create a scatter plot that shows </a:t>
            </a:r>
            <a:r>
              <a:rPr lang="en-US" sz="1800" b="1" dirty="0" err="1">
                <a:solidFill>
                  <a:srgbClr val="00B0F0"/>
                </a:solidFill>
                <a:effectLst/>
                <a:latin typeface="Arial" panose="020B0604020202020204" pitchFamily="34" charset="0"/>
                <a:ea typeface="Calibri" panose="020F0502020204030204" pitchFamily="34" charset="0"/>
              </a:rPr>
              <a:t>woman_age_marriage</a:t>
            </a:r>
            <a:r>
              <a:rPr lang="en-US" sz="1800" b="1" dirty="0">
                <a:solidFill>
                  <a:srgbClr val="00B0F0"/>
                </a:solidFill>
                <a:effectLst/>
                <a:latin typeface="Arial" panose="020B0604020202020204" pitchFamily="34" charset="0"/>
                <a:ea typeface="Calibri" panose="020F0502020204030204" pitchFamily="34" charset="0"/>
              </a:rPr>
              <a:t> on the x-axis and </a:t>
            </a:r>
            <a:r>
              <a:rPr lang="en-US" sz="1800" b="1" dirty="0" err="1">
                <a:solidFill>
                  <a:srgbClr val="00B0F0"/>
                </a:solidFill>
                <a:effectLst/>
                <a:latin typeface="Arial" panose="020B0604020202020204" pitchFamily="34" charset="0"/>
                <a:ea typeface="Calibri" panose="020F0502020204030204" pitchFamily="34" charset="0"/>
              </a:rPr>
              <a:t>income_woman</a:t>
            </a:r>
            <a:r>
              <a:rPr lang="en-US" sz="1800" b="1" dirty="0">
                <a:solidFill>
                  <a:srgbClr val="00B0F0"/>
                </a:solidFill>
                <a:effectLst/>
                <a:latin typeface="Arial" panose="020B0604020202020204" pitchFamily="34" charset="0"/>
                <a:ea typeface="Calibri" panose="020F0502020204030204" pitchFamily="34" charset="0"/>
              </a:rPr>
              <a:t> on the y-axis; each data point should be colored based on the woman's level of education, represented by </a:t>
            </a:r>
            <a:r>
              <a:rPr lang="en-US" sz="1800" b="1" dirty="0" err="1">
                <a:solidFill>
                  <a:srgbClr val="00B0F0"/>
                </a:solidFill>
                <a:effectLst/>
                <a:latin typeface="Arial" panose="020B0604020202020204" pitchFamily="34" charset="0"/>
                <a:ea typeface="Calibri" panose="020F0502020204030204" pitchFamily="34" charset="0"/>
              </a:rPr>
              <a:t>education_woman</a:t>
            </a:r>
            <a:r>
              <a:rPr lang="en-US" sz="1800" b="1" dirty="0">
                <a:solidFill>
                  <a:srgbClr val="00B0F0"/>
                </a:solidFill>
                <a:effectLst/>
                <a:latin typeface="Arial" panose="020B0604020202020204" pitchFamily="34" charset="0"/>
                <a:ea typeface="Calibri" panose="020F0502020204030204" pitchFamily="34" charset="0"/>
              </a:rPr>
              <a:t>.</a:t>
            </a:r>
            <a:endParaRPr lang="en-US" dirty="0"/>
          </a:p>
        </p:txBody>
      </p:sp>
      <p:graphicFrame>
        <p:nvGraphicFramePr>
          <p:cNvPr id="5" name="Table 4">
            <a:extLst>
              <a:ext uri="{FF2B5EF4-FFF2-40B4-BE49-F238E27FC236}">
                <a16:creationId xmlns:a16="http://schemas.microsoft.com/office/drawing/2014/main" id="{B07B0F11-23EA-8F49-7866-C9DC22252564}"/>
              </a:ext>
            </a:extLst>
          </p:cNvPr>
          <p:cNvGraphicFramePr>
            <a:graphicFrameLocks noGrp="1"/>
          </p:cNvGraphicFramePr>
          <p:nvPr>
            <p:extLst>
              <p:ext uri="{D42A27DB-BD31-4B8C-83A1-F6EECF244321}">
                <p14:modId xmlns:p14="http://schemas.microsoft.com/office/powerpoint/2010/main" val="3294659764"/>
              </p:ext>
            </p:extLst>
          </p:nvPr>
        </p:nvGraphicFramePr>
        <p:xfrm>
          <a:off x="584292" y="2096710"/>
          <a:ext cx="10751579" cy="731520"/>
        </p:xfrm>
        <a:graphic>
          <a:graphicData uri="http://schemas.openxmlformats.org/drawingml/2006/table">
            <a:tbl>
              <a:tblPr firstRow="1" firstCol="1" bandRow="1">
                <a:tableStyleId>{5C22544A-7EE6-4342-B048-85BDC9FD1C3A}</a:tableStyleId>
              </a:tblPr>
              <a:tblGrid>
                <a:gridCol w="10751579">
                  <a:extLst>
                    <a:ext uri="{9D8B030D-6E8A-4147-A177-3AD203B41FA5}">
                      <a16:colId xmlns:a16="http://schemas.microsoft.com/office/drawing/2014/main" val="785457116"/>
                    </a:ext>
                  </a:extLst>
                </a:gridCol>
              </a:tblGrid>
              <a:tr h="0">
                <a:tc>
                  <a:txBody>
                    <a:bodyPr/>
                    <a:lstStyle/>
                    <a:p>
                      <a:pPr marL="0" marR="0" algn="thaiDist">
                        <a:spcAft>
                          <a:spcPts val="1200"/>
                        </a:spcAft>
                      </a:pPr>
                      <a:r>
                        <a:rPr lang="en-US" sz="1600" kern="100" dirty="0">
                          <a:effectLst/>
                        </a:rPr>
                        <a:t>Note: From the graph, it looks like there is a positive correlation between professional education and higher salaries, as you might expect. The relationship between women's age at marriage and education level is a little less clear.</a:t>
                      </a:r>
                      <a:endParaRPr lang="en-US" sz="1800" kern="100" dirty="0">
                        <a:effectLst/>
                        <a:latin typeface="Calibri" panose="020F0502020204030204" pitchFamily="34" charset="0"/>
                        <a:ea typeface="Times New Roman" panose="02020603050405020304" pitchFamily="18" charset="0"/>
                        <a:cs typeface="Cordia New" panose="020B0304020202020204" pitchFamily="34" charset="-34"/>
                      </a:endParaRPr>
                    </a:p>
                  </a:txBody>
                  <a:tcPr marL="68580" marR="68580" marT="0" marB="0"/>
                </a:tc>
                <a:extLst>
                  <a:ext uri="{0D108BD9-81ED-4DB2-BD59-A6C34878D82A}">
                    <a16:rowId xmlns:a16="http://schemas.microsoft.com/office/drawing/2014/main" val="2691713566"/>
                  </a:ext>
                </a:extLst>
              </a:tr>
            </a:tbl>
          </a:graphicData>
        </a:graphic>
      </p:graphicFrame>
      <p:sp>
        <p:nvSpPr>
          <p:cNvPr id="7" name="TextBox 6">
            <a:extLst>
              <a:ext uri="{FF2B5EF4-FFF2-40B4-BE49-F238E27FC236}">
                <a16:creationId xmlns:a16="http://schemas.microsoft.com/office/drawing/2014/main" id="{E485252A-1475-D147-FE9D-1620A0D62581}"/>
              </a:ext>
            </a:extLst>
          </p:cNvPr>
          <p:cNvSpPr txBox="1"/>
          <p:nvPr/>
        </p:nvSpPr>
        <p:spPr>
          <a:xfrm>
            <a:off x="319368" y="3133904"/>
            <a:ext cx="11433360" cy="2154436"/>
          </a:xfrm>
          <a:prstGeom prst="rect">
            <a:avLst/>
          </a:prstGeom>
          <a:noFill/>
        </p:spPr>
        <p:txBody>
          <a:bodyPr wrap="square">
            <a:spAutoFit/>
          </a:bodyPr>
          <a:lstStyle/>
          <a:p>
            <a:pPr marR="0" lvl="0" algn="thaiDist">
              <a:spcAft>
                <a:spcPts val="1200"/>
              </a:spcAft>
            </a:pPr>
            <a:r>
              <a:rPr lang="en-US" sz="1800" b="1" dirty="0">
                <a:solidFill>
                  <a:srgbClr val="00B0F0"/>
                </a:solidFill>
                <a:effectLst/>
                <a:latin typeface="Arial" panose="020B0604020202020204" pitchFamily="34" charset="0"/>
                <a:ea typeface="Times New Roman" panose="02020603050405020304" pitchFamily="18" charset="0"/>
              </a:rPr>
              <a:t>6. Create a KDE plot that shows </a:t>
            </a:r>
            <a:r>
              <a:rPr lang="en-US" sz="1800" b="1" dirty="0" err="1">
                <a:solidFill>
                  <a:srgbClr val="00B0F0"/>
                </a:solidFill>
                <a:effectLst/>
                <a:latin typeface="Arial" panose="020B0604020202020204" pitchFamily="34" charset="0"/>
                <a:ea typeface="Times New Roman" panose="02020603050405020304" pitchFamily="18" charset="0"/>
              </a:rPr>
              <a:t>marriage_duration</a:t>
            </a:r>
            <a:r>
              <a:rPr lang="en-US" sz="1800" b="1" dirty="0">
                <a:solidFill>
                  <a:srgbClr val="00B0F0"/>
                </a:solidFill>
                <a:effectLst/>
                <a:latin typeface="Arial" panose="020B0604020202020204" pitchFamily="34" charset="0"/>
                <a:ea typeface="Times New Roman" panose="02020603050405020304" pitchFamily="18" charset="0"/>
              </a:rPr>
              <a:t> on the x-axis and a different colored line for each possible number of children that a couple might have, represented by </a:t>
            </a:r>
            <a:r>
              <a:rPr lang="en-US" sz="1800" b="1" dirty="0" err="1">
                <a:solidFill>
                  <a:srgbClr val="00B0F0"/>
                </a:solidFill>
                <a:effectLst/>
                <a:latin typeface="Arial" panose="020B0604020202020204" pitchFamily="34" charset="0"/>
                <a:ea typeface="Times New Roman" panose="02020603050405020304" pitchFamily="18" charset="0"/>
              </a:rPr>
              <a:t>num_kids</a:t>
            </a:r>
            <a:r>
              <a:rPr lang="en-US" sz="1800" b="1" dirty="0">
                <a:solidFill>
                  <a:srgbClr val="00B0F0"/>
                </a:solidFill>
                <a:effectLst/>
                <a:latin typeface="Arial" panose="020B0604020202020204" pitchFamily="34" charset="0"/>
                <a:ea typeface="Times New Roman" panose="02020603050405020304" pitchFamily="18" charset="0"/>
              </a:rPr>
              <a:t>.</a:t>
            </a:r>
            <a:endParaRPr lang="en-US" sz="2400" b="1" dirty="0">
              <a:solidFill>
                <a:srgbClr val="00B0F0"/>
              </a:solidFill>
              <a:effectLst/>
              <a:latin typeface="Times New Roman" panose="02020603050405020304" pitchFamily="18" charset="0"/>
              <a:ea typeface="Times New Roman" panose="02020603050405020304" pitchFamily="18" charset="0"/>
            </a:endParaRPr>
          </a:p>
          <a:p>
            <a:pPr marR="0" lvl="0" algn="thaiDist">
              <a:spcAft>
                <a:spcPts val="1200"/>
              </a:spcAft>
            </a:pPr>
            <a:r>
              <a:rPr lang="en-US" sz="2400" b="1" dirty="0">
                <a:solidFill>
                  <a:srgbClr val="00B0F0"/>
                </a:solidFill>
                <a:latin typeface="Times New Roman" panose="02020603050405020304" pitchFamily="18" charset="0"/>
                <a:ea typeface="Times New Roman" panose="02020603050405020304" pitchFamily="18" charset="0"/>
              </a:rPr>
              <a:t>    </a:t>
            </a:r>
            <a:r>
              <a:rPr lang="en-US" sz="1800" b="1" dirty="0">
                <a:solidFill>
                  <a:srgbClr val="00B0F0"/>
                </a:solidFill>
                <a:effectLst/>
                <a:latin typeface="Arial" panose="020B0604020202020204" pitchFamily="34" charset="0"/>
                <a:ea typeface="Times New Roman" panose="02020603050405020304" pitchFamily="18" charset="0"/>
              </a:rPr>
              <a:t>Notice that the plot currently shows marriage durations less than zero; update the KDE plot so that marriage duration cannot be smoothed past the extreme data points.</a:t>
            </a:r>
            <a:endParaRPr lang="en-US" sz="2400" dirty="0">
              <a:effectLst/>
              <a:latin typeface="Times New Roman" panose="02020603050405020304" pitchFamily="18" charset="0"/>
              <a:ea typeface="Times New Roman" panose="02020603050405020304" pitchFamily="18" charset="0"/>
            </a:endParaRPr>
          </a:p>
          <a:p>
            <a:r>
              <a:rPr lang="en-US" sz="1800" b="1" dirty="0">
                <a:solidFill>
                  <a:srgbClr val="00B0F0"/>
                </a:solidFill>
                <a:effectLst/>
                <a:latin typeface="Arial" panose="020B0604020202020204" pitchFamily="34" charset="0"/>
                <a:ea typeface="Calibri" panose="020F0502020204030204" pitchFamily="34" charset="0"/>
              </a:rPr>
              <a:t>     Update the code for the KDE plot from the previous step to show a cumulative distribution function for each number of children a couple has.</a:t>
            </a:r>
            <a:endParaRPr lang="en-US" dirty="0"/>
          </a:p>
        </p:txBody>
      </p:sp>
      <p:graphicFrame>
        <p:nvGraphicFramePr>
          <p:cNvPr id="8" name="Table 7">
            <a:extLst>
              <a:ext uri="{FF2B5EF4-FFF2-40B4-BE49-F238E27FC236}">
                <a16:creationId xmlns:a16="http://schemas.microsoft.com/office/drawing/2014/main" id="{8A9EFA24-4ED9-EE58-EC06-705D0AAE3DFF}"/>
              </a:ext>
            </a:extLst>
          </p:cNvPr>
          <p:cNvGraphicFramePr>
            <a:graphicFrameLocks noGrp="1"/>
          </p:cNvGraphicFramePr>
          <p:nvPr>
            <p:extLst>
              <p:ext uri="{D42A27DB-BD31-4B8C-83A1-F6EECF244321}">
                <p14:modId xmlns:p14="http://schemas.microsoft.com/office/powerpoint/2010/main" val="1698357228"/>
              </p:ext>
            </p:extLst>
          </p:nvPr>
        </p:nvGraphicFramePr>
        <p:xfrm>
          <a:off x="584291" y="5594014"/>
          <a:ext cx="10751579" cy="731520"/>
        </p:xfrm>
        <a:graphic>
          <a:graphicData uri="http://schemas.openxmlformats.org/drawingml/2006/table">
            <a:tbl>
              <a:tblPr firstRow="1" firstCol="1" bandRow="1">
                <a:tableStyleId>{5C22544A-7EE6-4342-B048-85BDC9FD1C3A}</a:tableStyleId>
              </a:tblPr>
              <a:tblGrid>
                <a:gridCol w="10751579">
                  <a:extLst>
                    <a:ext uri="{9D8B030D-6E8A-4147-A177-3AD203B41FA5}">
                      <a16:colId xmlns:a16="http://schemas.microsoft.com/office/drawing/2014/main" val="2705497584"/>
                    </a:ext>
                  </a:extLst>
                </a:gridCol>
              </a:tblGrid>
              <a:tr h="0">
                <a:tc>
                  <a:txBody>
                    <a:bodyPr/>
                    <a:lstStyle/>
                    <a:p>
                      <a:pPr marL="0" marR="0" algn="thaiDist"/>
                      <a:r>
                        <a:rPr lang="en-US" sz="1600" kern="100" dirty="0">
                          <a:effectLst/>
                        </a:rPr>
                        <a:t>Note: It looks as though there is a positive correlation between longer marriages and more children, but of course, this doesn't indicate causation. You can also see that there is much less data on couples with more than two children; this helps us understand how reliable our findings are.</a:t>
                      </a:r>
                      <a:endParaRPr lang="en-US" sz="1800" kern="100" dirty="0">
                        <a:effectLst/>
                        <a:latin typeface="Calibri" panose="020F0502020204030204" pitchFamily="34" charset="0"/>
                        <a:ea typeface="Times New Roman" panose="02020603050405020304" pitchFamily="18" charset="0"/>
                        <a:cs typeface="Cordia New" panose="020B0304020202020204" pitchFamily="34" charset="-34"/>
                      </a:endParaRPr>
                    </a:p>
                  </a:txBody>
                  <a:tcPr marL="68580" marR="68580" marT="0" marB="0"/>
                </a:tc>
                <a:extLst>
                  <a:ext uri="{0D108BD9-81ED-4DB2-BD59-A6C34878D82A}">
                    <a16:rowId xmlns:a16="http://schemas.microsoft.com/office/drawing/2014/main" val="173926155"/>
                  </a:ext>
                </a:extLst>
              </a:tr>
            </a:tbl>
          </a:graphicData>
        </a:graphic>
      </p:graphicFrame>
    </p:spTree>
    <p:extLst>
      <p:ext uri="{BB962C8B-B14F-4D97-AF65-F5344CB8AC3E}">
        <p14:creationId xmlns:p14="http://schemas.microsoft.com/office/powerpoint/2010/main" val="18748228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26DA7B-DF2D-7C21-9D57-22B74DFEBC7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E63FDB46-F5EE-1134-A93D-5582AF6108E9}"/>
              </a:ext>
            </a:extLst>
          </p:cNvPr>
          <p:cNvSpPr txBox="1"/>
          <p:nvPr/>
        </p:nvSpPr>
        <p:spPr>
          <a:xfrm>
            <a:off x="319368" y="458581"/>
            <a:ext cx="6098240" cy="467629"/>
          </a:xfrm>
          <a:prstGeom prst="rect">
            <a:avLst/>
          </a:prstGeom>
          <a:solidFill>
            <a:schemeClr val="accent3">
              <a:lumMod val="40000"/>
              <a:lumOff val="60000"/>
            </a:schemeClr>
          </a:solidFill>
        </p:spPr>
        <p:txBody>
          <a:bodyPr wrap="square">
            <a:spAutoFit/>
          </a:bodyPr>
          <a:lstStyle/>
          <a:p>
            <a:pPr marL="0" marR="0">
              <a:lnSpc>
                <a:spcPct val="107000"/>
              </a:lnSpc>
              <a:spcAft>
                <a:spcPts val="800"/>
              </a:spcAft>
            </a:pP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Considerations for Categorial Data</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4" name="TextBox 3">
            <a:extLst>
              <a:ext uri="{FF2B5EF4-FFF2-40B4-BE49-F238E27FC236}">
                <a16:creationId xmlns:a16="http://schemas.microsoft.com/office/drawing/2014/main" id="{CC0EB24E-9997-58AE-92C9-CD6EE1EAD27A}"/>
              </a:ext>
            </a:extLst>
          </p:cNvPr>
          <p:cNvSpPr txBox="1"/>
          <p:nvPr/>
        </p:nvSpPr>
        <p:spPr>
          <a:xfrm>
            <a:off x="319367" y="1222520"/>
            <a:ext cx="11500597" cy="1477328"/>
          </a:xfrm>
          <a:prstGeom prst="rect">
            <a:avLst/>
          </a:prstGeom>
          <a:noFill/>
        </p:spPr>
        <p:txBody>
          <a:bodyPr wrap="square">
            <a:spAutoFit/>
          </a:bodyPr>
          <a:lstStyle/>
          <a:p>
            <a:pPr marL="0" marR="0" algn="thaiDist"/>
            <a:r>
              <a:rPr lang="en-US" sz="1800" dirty="0">
                <a:solidFill>
                  <a:srgbClr val="05192D"/>
                </a:solidFill>
                <a:effectLst/>
                <a:latin typeface="Arial" panose="020B0604020202020204" pitchFamily="34" charset="0"/>
                <a:ea typeface="Times New Roman" panose="02020603050405020304" pitchFamily="18" charset="0"/>
              </a:rPr>
              <a:t>Let's see how we convert exploratory data analysis into action! We'll start by looking at class frequencies.</a:t>
            </a:r>
            <a:endParaRPr lang="en-US" sz="1800" dirty="0">
              <a:effectLst/>
              <a:latin typeface="Times New Roman" panose="02020603050405020304" pitchFamily="18" charset="0"/>
              <a:ea typeface="Times New Roman" panose="02020603050405020304" pitchFamily="18" charset="0"/>
            </a:endParaRPr>
          </a:p>
          <a:p>
            <a:pPr marL="0" marR="0" algn="thaiDist"/>
            <a:r>
              <a:rPr lang="en-US" sz="1800" dirty="0">
                <a:solidFill>
                  <a:srgbClr val="05192D"/>
                </a:solidFill>
                <a:effectLst/>
                <a:latin typeface="Arial" panose="020B0604020202020204" pitchFamily="34" charset="0"/>
                <a:ea typeface="Times New Roman" panose="02020603050405020304" pitchFamily="18" charset="0"/>
              </a:rPr>
              <a:t>Recall that EDA is performed for a variety of reasons, like </a:t>
            </a:r>
            <a:endParaRPr lang="en-US" sz="1800" dirty="0">
              <a:effectLst/>
              <a:latin typeface="Times New Roman" panose="02020603050405020304" pitchFamily="18" charset="0"/>
              <a:ea typeface="Times New Roman" panose="02020603050405020304" pitchFamily="18" charset="0"/>
            </a:endParaRPr>
          </a:p>
          <a:p>
            <a:pPr marL="342900" marR="0" lvl="0" indent="-342900" algn="thaiDist">
              <a:buFont typeface="Symbol" panose="05050102010706020507" pitchFamily="18" charset="2"/>
              <a:buChar char=""/>
            </a:pPr>
            <a:r>
              <a:rPr lang="en-US" sz="1800" dirty="0">
                <a:solidFill>
                  <a:srgbClr val="05192D"/>
                </a:solidFill>
                <a:effectLst/>
                <a:latin typeface="Arial" panose="020B0604020202020204" pitchFamily="34" charset="0"/>
                <a:ea typeface="Times New Roman" panose="02020603050405020304" pitchFamily="18" charset="0"/>
              </a:rPr>
              <a:t>detecting patterns and relationships in data, </a:t>
            </a:r>
            <a:endParaRPr lang="en-US" dirty="0">
              <a:latin typeface="Times New Roman" panose="02020603050405020304" pitchFamily="18" charset="0"/>
              <a:ea typeface="Times New Roman" panose="02020603050405020304" pitchFamily="18" charset="0"/>
            </a:endParaRPr>
          </a:p>
          <a:p>
            <a:pPr marL="342900" marR="0" lvl="0" indent="-342900" algn="thaiDist">
              <a:buFont typeface="Symbol" panose="05050102010706020507" pitchFamily="18" charset="2"/>
              <a:buChar char=""/>
            </a:pPr>
            <a:r>
              <a:rPr lang="en-US" sz="1800" dirty="0">
                <a:solidFill>
                  <a:srgbClr val="05192D"/>
                </a:solidFill>
                <a:effectLst/>
                <a:latin typeface="Arial" panose="020B0604020202020204" pitchFamily="34" charset="0"/>
                <a:ea typeface="Times New Roman" panose="02020603050405020304" pitchFamily="18" charset="0"/>
              </a:rPr>
              <a:t>generating questions or hypotheses, or </a:t>
            </a:r>
            <a:endParaRPr lang="en-US" sz="1800" dirty="0">
              <a:latin typeface="Times New Roman" panose="02020603050405020304" pitchFamily="18" charset="0"/>
              <a:ea typeface="Times New Roman" panose="02020603050405020304" pitchFamily="18" charset="0"/>
            </a:endParaRPr>
          </a:p>
          <a:p>
            <a:pPr marL="342900" marR="0" lvl="0" indent="-342900" algn="thaiDist">
              <a:buFont typeface="Symbol" panose="05050102010706020507" pitchFamily="18" charset="2"/>
              <a:buChar char=""/>
            </a:pPr>
            <a:r>
              <a:rPr lang="en-US" dirty="0">
                <a:solidFill>
                  <a:srgbClr val="05192D"/>
                </a:solidFill>
                <a:effectLst/>
                <a:latin typeface="Arial" panose="020B0604020202020204" pitchFamily="34" charset="0"/>
                <a:ea typeface="Calibri" panose="020F0502020204030204" pitchFamily="34" charset="0"/>
              </a:rPr>
              <a:t>preparing data for machine learning models.</a:t>
            </a:r>
            <a:endParaRPr lang="en-US" sz="2000" dirty="0"/>
          </a:p>
        </p:txBody>
      </p:sp>
      <p:pic>
        <p:nvPicPr>
          <p:cNvPr id="5" name="Picture 4" descr="A close-up of a flag&#10;&#10;Description automatically generated">
            <a:extLst>
              <a:ext uri="{FF2B5EF4-FFF2-40B4-BE49-F238E27FC236}">
                <a16:creationId xmlns:a16="http://schemas.microsoft.com/office/drawing/2014/main" id="{F141BB1E-9C5C-E60C-07B5-0EC5577E6A02}"/>
              </a:ext>
            </a:extLst>
          </p:cNvPr>
          <p:cNvPicPr>
            <a:picLocks noChangeAspect="1"/>
          </p:cNvPicPr>
          <p:nvPr/>
        </p:nvPicPr>
        <p:blipFill>
          <a:blip r:embed="rId2"/>
          <a:stretch>
            <a:fillRect/>
          </a:stretch>
        </p:blipFill>
        <p:spPr>
          <a:xfrm>
            <a:off x="2157223" y="2699848"/>
            <a:ext cx="7877553" cy="3933207"/>
          </a:xfrm>
          <a:prstGeom prst="rect">
            <a:avLst/>
          </a:prstGeom>
        </p:spPr>
      </p:pic>
    </p:spTree>
    <p:extLst>
      <p:ext uri="{BB962C8B-B14F-4D97-AF65-F5344CB8AC3E}">
        <p14:creationId xmlns:p14="http://schemas.microsoft.com/office/powerpoint/2010/main" val="33629099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98F5C3-1FC3-B4B0-E301-75CEF269D4FE}"/>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7C3A4F55-34EA-86D4-9666-8C3AD063A543}"/>
              </a:ext>
            </a:extLst>
          </p:cNvPr>
          <p:cNvSpPr txBox="1"/>
          <p:nvPr/>
        </p:nvSpPr>
        <p:spPr>
          <a:xfrm>
            <a:off x="319368" y="458581"/>
            <a:ext cx="6098240" cy="467629"/>
          </a:xfrm>
          <a:prstGeom prst="rect">
            <a:avLst/>
          </a:prstGeom>
          <a:solidFill>
            <a:schemeClr val="accent3">
              <a:lumMod val="40000"/>
              <a:lumOff val="60000"/>
            </a:schemeClr>
          </a:solidFill>
        </p:spPr>
        <p:txBody>
          <a:bodyPr wrap="square">
            <a:spAutoFit/>
          </a:bodyPr>
          <a:lstStyle/>
          <a:p>
            <a:pPr marL="0" marR="0">
              <a:lnSpc>
                <a:spcPct val="107000"/>
              </a:lnSpc>
              <a:spcAft>
                <a:spcPts val="800"/>
              </a:spcAft>
            </a:pP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Considerations for Categorial Data</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6" name="TextBox 5">
            <a:extLst>
              <a:ext uri="{FF2B5EF4-FFF2-40B4-BE49-F238E27FC236}">
                <a16:creationId xmlns:a16="http://schemas.microsoft.com/office/drawing/2014/main" id="{6090595A-F13E-6F28-7241-4EC971744AA5}"/>
              </a:ext>
            </a:extLst>
          </p:cNvPr>
          <p:cNvSpPr txBox="1"/>
          <p:nvPr/>
        </p:nvSpPr>
        <p:spPr>
          <a:xfrm>
            <a:off x="319368" y="1099555"/>
            <a:ext cx="11245104" cy="923330"/>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With categorical data, one of the most important considerations is the </a:t>
            </a:r>
            <a:r>
              <a:rPr lang="en-US" sz="1800" dirty="0">
                <a:solidFill>
                  <a:srgbClr val="05192D"/>
                </a:solidFill>
                <a:effectLst/>
                <a:highlight>
                  <a:srgbClr val="FFFF00"/>
                </a:highlight>
                <a:latin typeface="Arial" panose="020B0604020202020204" pitchFamily="34" charset="0"/>
                <a:ea typeface="Calibri" panose="020F0502020204030204" pitchFamily="34" charset="0"/>
              </a:rPr>
              <a:t>representation of classes</a:t>
            </a:r>
            <a:r>
              <a:rPr lang="en-US" sz="1800" dirty="0">
                <a:solidFill>
                  <a:srgbClr val="05192D"/>
                </a:solidFill>
                <a:effectLst/>
                <a:latin typeface="Arial" panose="020B0604020202020204" pitchFamily="34" charset="0"/>
                <a:ea typeface="Calibri" panose="020F0502020204030204" pitchFamily="34" charset="0"/>
              </a:rPr>
              <a:t>, </a:t>
            </a:r>
            <a:r>
              <a:rPr lang="en-US" sz="1800" dirty="0">
                <a:solidFill>
                  <a:srgbClr val="05192D"/>
                </a:solidFill>
                <a:effectLst/>
                <a:highlight>
                  <a:srgbClr val="00FF00"/>
                </a:highlight>
                <a:latin typeface="Arial" panose="020B0604020202020204" pitchFamily="34" charset="0"/>
                <a:ea typeface="Calibri" panose="020F0502020204030204" pitchFamily="34" charset="0"/>
              </a:rPr>
              <a:t>which is another term for labels</a:t>
            </a:r>
            <a:r>
              <a:rPr lang="en-US" sz="1800" dirty="0">
                <a:solidFill>
                  <a:srgbClr val="05192D"/>
                </a:solidFill>
                <a:effectLst/>
                <a:latin typeface="Arial" panose="020B0604020202020204" pitchFamily="34" charset="0"/>
                <a:ea typeface="Calibri" panose="020F0502020204030204" pitchFamily="34" charset="0"/>
              </a:rPr>
              <a:t>. For example, say we collect data on people's attitudes to marriage. As part of our data collection, we find out their marital status, with the classes including single, married, and divorced.</a:t>
            </a:r>
            <a:endParaRPr lang="en-US" dirty="0"/>
          </a:p>
        </p:txBody>
      </p:sp>
      <p:pic>
        <p:nvPicPr>
          <p:cNvPr id="7" name="Picture 6" descr="A close-up of a white background&#10;&#10;Description automatically generated">
            <a:extLst>
              <a:ext uri="{FF2B5EF4-FFF2-40B4-BE49-F238E27FC236}">
                <a16:creationId xmlns:a16="http://schemas.microsoft.com/office/drawing/2014/main" id="{B0C88EF5-E727-67EC-9067-10B651080633}"/>
              </a:ext>
            </a:extLst>
          </p:cNvPr>
          <p:cNvPicPr>
            <a:picLocks noChangeAspect="1"/>
          </p:cNvPicPr>
          <p:nvPr/>
        </p:nvPicPr>
        <p:blipFill>
          <a:blip r:embed="rId2"/>
          <a:stretch>
            <a:fillRect/>
          </a:stretch>
        </p:blipFill>
        <p:spPr>
          <a:xfrm>
            <a:off x="2739083" y="2196230"/>
            <a:ext cx="7357050" cy="2599578"/>
          </a:xfrm>
          <a:prstGeom prst="rect">
            <a:avLst/>
          </a:prstGeom>
        </p:spPr>
      </p:pic>
      <p:sp>
        <p:nvSpPr>
          <p:cNvPr id="9" name="TextBox 8">
            <a:extLst>
              <a:ext uri="{FF2B5EF4-FFF2-40B4-BE49-F238E27FC236}">
                <a16:creationId xmlns:a16="http://schemas.microsoft.com/office/drawing/2014/main" id="{C04E3119-1E8C-3BBE-A190-4EF24FA28D80}"/>
              </a:ext>
            </a:extLst>
          </p:cNvPr>
          <p:cNvSpPr txBox="1"/>
          <p:nvPr/>
        </p:nvSpPr>
        <p:spPr>
          <a:xfrm>
            <a:off x="319368" y="4795808"/>
            <a:ext cx="11245104" cy="2031325"/>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When we performed EDA, we realized only 50 people were married, 700 were divorced, and the remaining 250 were single. </a:t>
            </a:r>
          </a:p>
          <a:p>
            <a:endParaRPr lang="en-US" dirty="0">
              <a:solidFill>
                <a:srgbClr val="05192D"/>
              </a:solidFill>
              <a:latin typeface="Arial" panose="020B0604020202020204" pitchFamily="34" charset="0"/>
              <a:ea typeface="Calibri" panose="020F0502020204030204" pitchFamily="34" charset="0"/>
            </a:endParaRPr>
          </a:p>
          <a:p>
            <a:r>
              <a:rPr lang="en-US" sz="1800" dirty="0">
                <a:solidFill>
                  <a:srgbClr val="05192D"/>
                </a:solidFill>
                <a:effectLst/>
                <a:highlight>
                  <a:srgbClr val="FFFF00"/>
                </a:highlight>
                <a:latin typeface="Arial" panose="020B0604020202020204" pitchFamily="34" charset="0"/>
                <a:ea typeface="Calibri" panose="020F0502020204030204" pitchFamily="34" charset="0"/>
              </a:rPr>
              <a:t>Do we think that this sample accurately represents the general public's opinion about marriage? </a:t>
            </a:r>
            <a:r>
              <a:rPr lang="en-US" sz="1800" dirty="0">
                <a:solidFill>
                  <a:srgbClr val="05192D"/>
                </a:solidFill>
                <a:effectLst/>
                <a:latin typeface="Arial" panose="020B0604020202020204" pitchFamily="34" charset="0"/>
                <a:ea typeface="Calibri" panose="020F0502020204030204" pitchFamily="34" charset="0"/>
              </a:rPr>
              <a:t>Are divorced people more likely to have a negative view of marriage? This is </a:t>
            </a:r>
            <a:r>
              <a:rPr lang="en-US" sz="1800" dirty="0">
                <a:solidFill>
                  <a:srgbClr val="05192D"/>
                </a:solidFill>
                <a:effectLst/>
                <a:highlight>
                  <a:srgbClr val="FF0000"/>
                </a:highlight>
                <a:latin typeface="Arial" panose="020B0604020202020204" pitchFamily="34" charset="0"/>
                <a:ea typeface="Calibri" panose="020F0502020204030204" pitchFamily="34" charset="0"/>
              </a:rPr>
              <a:t>an example of class imbalance</a:t>
            </a:r>
            <a:r>
              <a:rPr lang="en-US" sz="1800" dirty="0">
                <a:solidFill>
                  <a:srgbClr val="05192D"/>
                </a:solidFill>
                <a:effectLst/>
                <a:latin typeface="Arial" panose="020B0604020202020204" pitchFamily="34" charset="0"/>
                <a:ea typeface="Calibri" panose="020F0502020204030204" pitchFamily="34" charset="0"/>
              </a:rPr>
              <a:t>, where one class occurs more frequently than others. This can bias results, particularly if this class does not occur more frequently in the population.</a:t>
            </a:r>
            <a:endParaRPr lang="en-US" dirty="0"/>
          </a:p>
        </p:txBody>
      </p:sp>
    </p:spTree>
    <p:extLst>
      <p:ext uri="{BB962C8B-B14F-4D97-AF65-F5344CB8AC3E}">
        <p14:creationId xmlns:p14="http://schemas.microsoft.com/office/powerpoint/2010/main" val="24195881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4FF6EF-DA3A-B915-E011-F898D279365E}"/>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8D0D462D-1A0A-6FC3-E334-AE2CCCF6A49C}"/>
              </a:ext>
            </a:extLst>
          </p:cNvPr>
          <p:cNvSpPr txBox="1"/>
          <p:nvPr/>
        </p:nvSpPr>
        <p:spPr>
          <a:xfrm>
            <a:off x="319368" y="458581"/>
            <a:ext cx="6098240" cy="467629"/>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Class Imbalance</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pic>
        <p:nvPicPr>
          <p:cNvPr id="2" name="Picture 1" descr="A graph with different colored squares&#10;&#10;Description automatically generated">
            <a:extLst>
              <a:ext uri="{FF2B5EF4-FFF2-40B4-BE49-F238E27FC236}">
                <a16:creationId xmlns:a16="http://schemas.microsoft.com/office/drawing/2014/main" id="{CBEBE59F-A902-3537-87D2-04BB1777EB67}"/>
              </a:ext>
            </a:extLst>
          </p:cNvPr>
          <p:cNvPicPr>
            <a:picLocks noChangeAspect="1"/>
          </p:cNvPicPr>
          <p:nvPr/>
        </p:nvPicPr>
        <p:blipFill>
          <a:blip r:embed="rId2"/>
          <a:stretch>
            <a:fillRect/>
          </a:stretch>
        </p:blipFill>
        <p:spPr>
          <a:xfrm>
            <a:off x="2083852" y="1278124"/>
            <a:ext cx="8667511" cy="4301751"/>
          </a:xfrm>
          <a:prstGeom prst="rect">
            <a:avLst/>
          </a:prstGeom>
        </p:spPr>
      </p:pic>
    </p:spTree>
    <p:extLst>
      <p:ext uri="{BB962C8B-B14F-4D97-AF65-F5344CB8AC3E}">
        <p14:creationId xmlns:p14="http://schemas.microsoft.com/office/powerpoint/2010/main" val="7857852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B85CEC-221E-B853-6213-E1864C1BC4F8}"/>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9CA556A0-03C9-B07A-15F8-E9FDD2CACFB6}"/>
              </a:ext>
            </a:extLst>
          </p:cNvPr>
          <p:cNvSpPr txBox="1"/>
          <p:nvPr/>
        </p:nvSpPr>
        <p:spPr>
          <a:xfrm>
            <a:off x="319368" y="458581"/>
            <a:ext cx="6098240" cy="467629"/>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Class Frequency</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4" name="TextBox 3">
            <a:extLst>
              <a:ext uri="{FF2B5EF4-FFF2-40B4-BE49-F238E27FC236}">
                <a16:creationId xmlns:a16="http://schemas.microsoft.com/office/drawing/2014/main" id="{5FBC1094-9837-BBF9-CC4B-7FE3D4FC9C74}"/>
              </a:ext>
            </a:extLst>
          </p:cNvPr>
          <p:cNvSpPr txBox="1"/>
          <p:nvPr/>
        </p:nvSpPr>
        <p:spPr>
          <a:xfrm>
            <a:off x="319367" y="1120676"/>
            <a:ext cx="11554385" cy="1200329"/>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Say that we know 40 percent of internal Indian flights go to Delhi. We can use the </a:t>
            </a:r>
            <a:r>
              <a:rPr lang="en-US" sz="1800" dirty="0" err="1">
                <a:solidFill>
                  <a:srgbClr val="05192D"/>
                </a:solidFill>
                <a:effectLst/>
                <a:latin typeface="Arial" panose="020B0604020202020204" pitchFamily="34" charset="0"/>
                <a:ea typeface="Calibri" panose="020F0502020204030204" pitchFamily="34" charset="0"/>
              </a:rPr>
              <a:t>value_counts</a:t>
            </a:r>
            <a:r>
              <a:rPr lang="en-US" sz="1800" dirty="0">
                <a:solidFill>
                  <a:srgbClr val="05192D"/>
                </a:solidFill>
                <a:effectLst/>
                <a:latin typeface="Arial" panose="020B0604020202020204" pitchFamily="34" charset="0"/>
                <a:ea typeface="Calibri" panose="020F0502020204030204" pitchFamily="34" charset="0"/>
              </a:rPr>
              <a:t> method again, but this time, </a:t>
            </a:r>
            <a:r>
              <a:rPr lang="en-US" sz="1800" dirty="0">
                <a:solidFill>
                  <a:srgbClr val="05192D"/>
                </a:solidFill>
                <a:effectLst/>
                <a:highlight>
                  <a:srgbClr val="FFFF00"/>
                </a:highlight>
                <a:latin typeface="Arial" panose="020B0604020202020204" pitchFamily="34" charset="0"/>
                <a:ea typeface="Calibri" panose="020F0502020204030204" pitchFamily="34" charset="0"/>
              </a:rPr>
              <a:t>set the normalize keyword argument equal to True</a:t>
            </a:r>
            <a:r>
              <a:rPr lang="en-US" sz="1800" dirty="0">
                <a:solidFill>
                  <a:srgbClr val="05192D"/>
                </a:solidFill>
                <a:effectLst/>
                <a:latin typeface="Arial" panose="020B0604020202020204" pitchFamily="34" charset="0"/>
                <a:ea typeface="Calibri" panose="020F0502020204030204" pitchFamily="34" charset="0"/>
              </a:rPr>
              <a:t>. This returns the relative frequencies for each class, showing that Delhi only represents 11.82 percent of destinations in our dataset. </a:t>
            </a:r>
            <a:r>
              <a:rPr lang="en-US" sz="1800" dirty="0">
                <a:solidFill>
                  <a:srgbClr val="FF0000"/>
                </a:solidFill>
                <a:effectLst/>
                <a:latin typeface="Arial" panose="020B0604020202020204" pitchFamily="34" charset="0"/>
                <a:ea typeface="Calibri" panose="020F0502020204030204" pitchFamily="34" charset="0"/>
              </a:rPr>
              <a:t>Again, this could suggest that our data is not representative of the population - in this case, internal flights in India.</a:t>
            </a:r>
            <a:endParaRPr lang="en-US" dirty="0"/>
          </a:p>
        </p:txBody>
      </p:sp>
      <p:pic>
        <p:nvPicPr>
          <p:cNvPr id="5" name="Picture 4" descr="A screenshot of a computer&#10;&#10;Description automatically generated">
            <a:extLst>
              <a:ext uri="{FF2B5EF4-FFF2-40B4-BE49-F238E27FC236}">
                <a16:creationId xmlns:a16="http://schemas.microsoft.com/office/drawing/2014/main" id="{1F659549-D6A3-0942-AADE-374A0695AADE}"/>
              </a:ext>
            </a:extLst>
          </p:cNvPr>
          <p:cNvPicPr>
            <a:picLocks noChangeAspect="1"/>
          </p:cNvPicPr>
          <p:nvPr/>
        </p:nvPicPr>
        <p:blipFill>
          <a:blip r:embed="rId2"/>
          <a:stretch>
            <a:fillRect/>
          </a:stretch>
        </p:blipFill>
        <p:spPr>
          <a:xfrm>
            <a:off x="1425598" y="2711221"/>
            <a:ext cx="9340804" cy="3651550"/>
          </a:xfrm>
          <a:prstGeom prst="rect">
            <a:avLst/>
          </a:prstGeom>
        </p:spPr>
      </p:pic>
    </p:spTree>
    <p:extLst>
      <p:ext uri="{BB962C8B-B14F-4D97-AF65-F5344CB8AC3E}">
        <p14:creationId xmlns:p14="http://schemas.microsoft.com/office/powerpoint/2010/main" val="39627961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C15E246-14F1-F431-217B-4A0949EDCE68}"/>
              </a:ext>
            </a:extLst>
          </p:cNvPr>
          <p:cNvSpPr txBox="1"/>
          <p:nvPr/>
        </p:nvSpPr>
        <p:spPr>
          <a:xfrm>
            <a:off x="319368" y="458581"/>
            <a:ext cx="6098240" cy="467629"/>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effectLst/>
                <a:latin typeface="Arial" panose="020B0604020202020204" pitchFamily="34" charset="0"/>
                <a:ea typeface="Calibri" panose="020F0502020204030204" pitchFamily="34" charset="0"/>
                <a:cs typeface="Cordia New" panose="020B0304020202020204" pitchFamily="34" charset="-34"/>
              </a:rPr>
              <a:t>Patterns over Time</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5" name="TextBox 4">
            <a:extLst>
              <a:ext uri="{FF2B5EF4-FFF2-40B4-BE49-F238E27FC236}">
                <a16:creationId xmlns:a16="http://schemas.microsoft.com/office/drawing/2014/main" id="{5D7CB0FC-172A-A94A-580C-73D11F72C3FD}"/>
              </a:ext>
            </a:extLst>
          </p:cNvPr>
          <p:cNvSpPr txBox="1"/>
          <p:nvPr/>
        </p:nvSpPr>
        <p:spPr>
          <a:xfrm>
            <a:off x="319368" y="1076689"/>
            <a:ext cx="11540938" cy="923330"/>
          </a:xfrm>
          <a:prstGeom prst="rect">
            <a:avLst/>
          </a:prstGeom>
          <a:noFill/>
        </p:spPr>
        <p:txBody>
          <a:bodyPr wrap="square">
            <a:spAutoFit/>
          </a:bodyPr>
          <a:lstStyle/>
          <a:p>
            <a:r>
              <a:rPr lang="en-US" sz="1800" dirty="0">
                <a:effectLst/>
                <a:latin typeface="Arial" panose="020B0604020202020204" pitchFamily="34" charset="0"/>
                <a:ea typeface="Calibri" panose="020F0502020204030204" pitchFamily="34" charset="0"/>
              </a:rPr>
              <a:t>Before we can begin to look at potential patterns over time, we need to help pandas understand that data in a given column is, in fact, date or time data. </a:t>
            </a:r>
            <a:r>
              <a:rPr lang="en-US" sz="1800" dirty="0">
                <a:effectLst/>
                <a:highlight>
                  <a:srgbClr val="FFFF00"/>
                </a:highlight>
                <a:latin typeface="Arial" panose="020B0604020202020204" pitchFamily="34" charset="0"/>
                <a:ea typeface="Calibri" panose="020F0502020204030204" pitchFamily="34" charset="0"/>
              </a:rPr>
              <a:t>When a CSV file is imported into pandas, date and time data are typically interpreted as strings</a:t>
            </a:r>
            <a:r>
              <a:rPr lang="en-US" sz="1800" dirty="0">
                <a:effectLst/>
                <a:latin typeface="Arial" panose="020B0604020202020204" pitchFamily="34" charset="0"/>
                <a:ea typeface="Calibri" panose="020F0502020204030204" pitchFamily="34" charset="0"/>
              </a:rPr>
              <a:t>, as we see here.</a:t>
            </a:r>
            <a:endParaRPr lang="en-US" dirty="0"/>
          </a:p>
        </p:txBody>
      </p:sp>
      <p:pic>
        <p:nvPicPr>
          <p:cNvPr id="6" name="Picture 5" descr="A blue and white rectangle with black text&#10;&#10;Description automatically generated">
            <a:extLst>
              <a:ext uri="{FF2B5EF4-FFF2-40B4-BE49-F238E27FC236}">
                <a16:creationId xmlns:a16="http://schemas.microsoft.com/office/drawing/2014/main" id="{C9DAF4C2-71CF-D865-88C0-3A19437D4D7A}"/>
              </a:ext>
            </a:extLst>
          </p:cNvPr>
          <p:cNvPicPr>
            <a:picLocks noChangeAspect="1"/>
          </p:cNvPicPr>
          <p:nvPr/>
        </p:nvPicPr>
        <p:blipFill>
          <a:blip r:embed="rId2"/>
          <a:stretch>
            <a:fillRect/>
          </a:stretch>
        </p:blipFill>
        <p:spPr>
          <a:xfrm>
            <a:off x="3523038" y="2000019"/>
            <a:ext cx="6270073" cy="1899301"/>
          </a:xfrm>
          <a:prstGeom prst="rect">
            <a:avLst/>
          </a:prstGeom>
        </p:spPr>
      </p:pic>
      <p:sp>
        <p:nvSpPr>
          <p:cNvPr id="8" name="TextBox 7">
            <a:extLst>
              <a:ext uri="{FF2B5EF4-FFF2-40B4-BE49-F238E27FC236}">
                <a16:creationId xmlns:a16="http://schemas.microsoft.com/office/drawing/2014/main" id="{2B83B64B-527C-72B2-20DB-733F267CE9FB}"/>
              </a:ext>
            </a:extLst>
          </p:cNvPr>
          <p:cNvSpPr txBox="1"/>
          <p:nvPr/>
        </p:nvSpPr>
        <p:spPr>
          <a:xfrm>
            <a:off x="319368" y="3899320"/>
            <a:ext cx="11540938" cy="1200329"/>
          </a:xfrm>
          <a:prstGeom prst="rect">
            <a:avLst/>
          </a:prstGeom>
          <a:noFill/>
        </p:spPr>
        <p:txBody>
          <a:bodyPr wrap="square">
            <a:spAutoFit/>
          </a:bodyPr>
          <a:lstStyle/>
          <a:p>
            <a:r>
              <a:rPr lang="en-US" sz="1800" dirty="0">
                <a:effectLst/>
                <a:latin typeface="Arial" panose="020B0604020202020204" pitchFamily="34" charset="0"/>
                <a:ea typeface="Calibri" panose="020F0502020204030204" pitchFamily="34" charset="0"/>
              </a:rPr>
              <a:t>We can fix that by adding the </a:t>
            </a:r>
            <a:r>
              <a:rPr lang="en-US" sz="1800" dirty="0" err="1">
                <a:solidFill>
                  <a:srgbClr val="FF0000"/>
                </a:solidFill>
                <a:effectLst/>
                <a:latin typeface="Arial" panose="020B0604020202020204" pitchFamily="34" charset="0"/>
                <a:ea typeface="Calibri" panose="020F0502020204030204" pitchFamily="34" charset="0"/>
              </a:rPr>
              <a:t>parse_dates</a:t>
            </a:r>
            <a:r>
              <a:rPr lang="en-US" sz="1800" dirty="0">
                <a:solidFill>
                  <a:srgbClr val="FF0000"/>
                </a:solidFill>
                <a:effectLst/>
                <a:latin typeface="Arial" panose="020B0604020202020204" pitchFamily="34" charset="0"/>
                <a:ea typeface="Calibri" panose="020F0502020204030204" pitchFamily="34" charset="0"/>
              </a:rPr>
              <a:t> keyword </a:t>
            </a:r>
            <a:r>
              <a:rPr lang="en-US" sz="1800" dirty="0">
                <a:effectLst/>
                <a:latin typeface="Arial" panose="020B0604020202020204" pitchFamily="34" charset="0"/>
                <a:ea typeface="Calibri" panose="020F0502020204030204" pitchFamily="34" charset="0"/>
              </a:rPr>
              <a:t>argument to the CSV import and setting it equal to a list of column names that should be interpreted as </a:t>
            </a:r>
            <a:r>
              <a:rPr lang="en-US" sz="1800" dirty="0" err="1">
                <a:effectLst/>
                <a:latin typeface="Arial" panose="020B0604020202020204" pitchFamily="34" charset="0"/>
                <a:ea typeface="Calibri" panose="020F0502020204030204" pitchFamily="34" charset="0"/>
              </a:rPr>
              <a:t>DateTime</a:t>
            </a:r>
            <a:r>
              <a:rPr lang="en-US" sz="1800" dirty="0">
                <a:effectLst/>
                <a:latin typeface="Arial" panose="020B0604020202020204" pitchFamily="34" charset="0"/>
                <a:ea typeface="Calibri" panose="020F0502020204030204" pitchFamily="34" charset="0"/>
              </a:rPr>
              <a:t> data. Now, when we check the data types of the imported CSV, the indicated column is a </a:t>
            </a:r>
            <a:r>
              <a:rPr lang="en-US" sz="1800" dirty="0" err="1">
                <a:effectLst/>
                <a:latin typeface="Arial" panose="020B0604020202020204" pitchFamily="34" charset="0"/>
                <a:ea typeface="Calibri" panose="020F0502020204030204" pitchFamily="34" charset="0"/>
              </a:rPr>
              <a:t>DateTime</a:t>
            </a:r>
            <a:r>
              <a:rPr lang="en-US" sz="1800" dirty="0">
                <a:effectLst/>
                <a:latin typeface="Arial" panose="020B0604020202020204" pitchFamily="34" charset="0"/>
                <a:ea typeface="Calibri" panose="020F0502020204030204" pitchFamily="34" charset="0"/>
              </a:rPr>
              <a:t> object. This data type opens up many possibilities for analysis, such as looking at patterns over years, months, or even days of the week.</a:t>
            </a:r>
            <a:endParaRPr lang="en-US" dirty="0"/>
          </a:p>
        </p:txBody>
      </p:sp>
      <p:pic>
        <p:nvPicPr>
          <p:cNvPr id="9" name="Picture 8" descr="A screenshot of a computer code&#10;&#10;Description automatically generated">
            <a:extLst>
              <a:ext uri="{FF2B5EF4-FFF2-40B4-BE49-F238E27FC236}">
                <a16:creationId xmlns:a16="http://schemas.microsoft.com/office/drawing/2014/main" id="{2AC7782F-0C40-6D72-B9CE-39D8CCBA0B57}"/>
              </a:ext>
            </a:extLst>
          </p:cNvPr>
          <p:cNvPicPr>
            <a:picLocks noChangeAspect="1"/>
          </p:cNvPicPr>
          <p:nvPr/>
        </p:nvPicPr>
        <p:blipFill>
          <a:blip r:embed="rId3"/>
          <a:stretch>
            <a:fillRect/>
          </a:stretch>
        </p:blipFill>
        <p:spPr>
          <a:xfrm>
            <a:off x="3523038" y="5099649"/>
            <a:ext cx="6314779" cy="1536282"/>
          </a:xfrm>
          <a:prstGeom prst="rect">
            <a:avLst/>
          </a:prstGeom>
        </p:spPr>
      </p:pic>
    </p:spTree>
    <p:extLst>
      <p:ext uri="{BB962C8B-B14F-4D97-AF65-F5344CB8AC3E}">
        <p14:creationId xmlns:p14="http://schemas.microsoft.com/office/powerpoint/2010/main" val="26502576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BA3764-173A-9A81-3816-A99D9A8643B2}"/>
            </a:ext>
          </a:extLst>
        </p:cNvPr>
        <p:cNvGrpSpPr/>
        <p:nvPr/>
      </p:nvGrpSpPr>
      <p:grpSpPr>
        <a:xfrm>
          <a:off x="0" y="0"/>
          <a:ext cx="0" cy="0"/>
          <a:chOff x="0" y="0"/>
          <a:chExt cx="0" cy="0"/>
        </a:xfrm>
      </p:grpSpPr>
      <p:pic>
        <p:nvPicPr>
          <p:cNvPr id="2" name="Picture 1" descr="A screenshot of a computer&#10;&#10;Description automatically generated">
            <a:extLst>
              <a:ext uri="{FF2B5EF4-FFF2-40B4-BE49-F238E27FC236}">
                <a16:creationId xmlns:a16="http://schemas.microsoft.com/office/drawing/2014/main" id="{22BB56F3-D712-FF84-C47F-44B2DB1F9849}"/>
              </a:ext>
            </a:extLst>
          </p:cNvPr>
          <p:cNvPicPr>
            <a:picLocks noChangeAspect="1"/>
          </p:cNvPicPr>
          <p:nvPr/>
        </p:nvPicPr>
        <p:blipFill>
          <a:blip r:embed="rId2"/>
          <a:stretch>
            <a:fillRect/>
          </a:stretch>
        </p:blipFill>
        <p:spPr>
          <a:xfrm>
            <a:off x="1166003" y="1051205"/>
            <a:ext cx="9859993" cy="4755589"/>
          </a:xfrm>
          <a:prstGeom prst="rect">
            <a:avLst/>
          </a:prstGeom>
        </p:spPr>
      </p:pic>
    </p:spTree>
    <p:extLst>
      <p:ext uri="{BB962C8B-B14F-4D97-AF65-F5344CB8AC3E}">
        <p14:creationId xmlns:p14="http://schemas.microsoft.com/office/powerpoint/2010/main" val="1607014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84074F-59C2-3713-26F3-61C9A890A3DA}"/>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B13C4CC5-F525-73F4-8F02-F4AFC35F2DD5}"/>
              </a:ext>
            </a:extLst>
          </p:cNvPr>
          <p:cNvSpPr txBox="1"/>
          <p:nvPr/>
        </p:nvSpPr>
        <p:spPr>
          <a:xfrm>
            <a:off x="319368" y="458581"/>
            <a:ext cx="11393020" cy="467629"/>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Checking Class Frequency with Cross-tabulation</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4" name="TextBox 3">
            <a:extLst>
              <a:ext uri="{FF2B5EF4-FFF2-40B4-BE49-F238E27FC236}">
                <a16:creationId xmlns:a16="http://schemas.microsoft.com/office/drawing/2014/main" id="{6A50A845-E334-B99D-A0C7-609BB787BC29}"/>
              </a:ext>
            </a:extLst>
          </p:cNvPr>
          <p:cNvSpPr txBox="1"/>
          <p:nvPr/>
        </p:nvSpPr>
        <p:spPr>
          <a:xfrm>
            <a:off x="319368" y="926210"/>
            <a:ext cx="11393020" cy="646331"/>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Another method for looking at class frequency is cross-tabulation, which enables us to examine the frequency of combinations of classes. Let's look at flight route frequencies. We'll start by calling </a:t>
            </a:r>
            <a:r>
              <a:rPr lang="en-US" sz="1800" dirty="0" err="1">
                <a:solidFill>
                  <a:srgbClr val="05192D"/>
                </a:solidFill>
                <a:effectLst/>
                <a:highlight>
                  <a:srgbClr val="FFFF00"/>
                </a:highlight>
                <a:latin typeface="Arial" panose="020B0604020202020204" pitchFamily="34" charset="0"/>
                <a:ea typeface="Calibri" panose="020F0502020204030204" pitchFamily="34" charset="0"/>
              </a:rPr>
              <a:t>pd.crosstab</a:t>
            </a:r>
            <a:r>
              <a:rPr lang="en-US" sz="1800" dirty="0">
                <a:solidFill>
                  <a:srgbClr val="05192D"/>
                </a:solidFill>
                <a:effectLst/>
                <a:highlight>
                  <a:srgbClr val="FFFF00"/>
                </a:highlight>
                <a:latin typeface="Arial" panose="020B0604020202020204" pitchFamily="34" charset="0"/>
                <a:ea typeface="Calibri" panose="020F0502020204030204" pitchFamily="34" charset="0"/>
              </a:rPr>
              <a:t>()</a:t>
            </a:r>
            <a:r>
              <a:rPr lang="en-US" sz="1800" dirty="0">
                <a:solidFill>
                  <a:srgbClr val="05192D"/>
                </a:solidFill>
                <a:effectLst/>
                <a:latin typeface="Arial" panose="020B0604020202020204" pitchFamily="34" charset="0"/>
                <a:ea typeface="Calibri" panose="020F0502020204030204" pitchFamily="34" charset="0"/>
              </a:rPr>
              <a:t> function.</a:t>
            </a:r>
            <a:endParaRPr lang="en-US" dirty="0"/>
          </a:p>
        </p:txBody>
      </p:sp>
      <p:pic>
        <p:nvPicPr>
          <p:cNvPr id="5" name="Picture 4" descr="A diagram of a function&#10;&#10;Description automatically generated">
            <a:extLst>
              <a:ext uri="{FF2B5EF4-FFF2-40B4-BE49-F238E27FC236}">
                <a16:creationId xmlns:a16="http://schemas.microsoft.com/office/drawing/2014/main" id="{D11E6531-B67B-824F-7E83-90E31324DBF4}"/>
              </a:ext>
            </a:extLst>
          </p:cNvPr>
          <p:cNvPicPr>
            <a:picLocks noChangeAspect="1"/>
          </p:cNvPicPr>
          <p:nvPr/>
        </p:nvPicPr>
        <p:blipFill>
          <a:blip r:embed="rId2"/>
          <a:srcRect r="26485"/>
          <a:stretch/>
        </p:blipFill>
        <p:spPr>
          <a:xfrm>
            <a:off x="3307388" y="1525801"/>
            <a:ext cx="5577223" cy="2348332"/>
          </a:xfrm>
          <a:prstGeom prst="rect">
            <a:avLst/>
          </a:prstGeom>
        </p:spPr>
      </p:pic>
      <p:pic>
        <p:nvPicPr>
          <p:cNvPr id="6" name="Picture 5" descr="A screenshot of a table&#10;&#10;Description automatically generated">
            <a:extLst>
              <a:ext uri="{FF2B5EF4-FFF2-40B4-BE49-F238E27FC236}">
                <a16:creationId xmlns:a16="http://schemas.microsoft.com/office/drawing/2014/main" id="{A83480AD-C57F-0FEB-8AE6-F3C707BB59DE}"/>
              </a:ext>
            </a:extLst>
          </p:cNvPr>
          <p:cNvPicPr>
            <a:picLocks noChangeAspect="1"/>
          </p:cNvPicPr>
          <p:nvPr/>
        </p:nvPicPr>
        <p:blipFill>
          <a:blip r:embed="rId3"/>
          <a:stretch>
            <a:fillRect/>
          </a:stretch>
        </p:blipFill>
        <p:spPr>
          <a:xfrm>
            <a:off x="3432810" y="4012826"/>
            <a:ext cx="5326380" cy="2247900"/>
          </a:xfrm>
          <a:prstGeom prst="rect">
            <a:avLst/>
          </a:prstGeom>
        </p:spPr>
      </p:pic>
      <p:sp>
        <p:nvSpPr>
          <p:cNvPr id="8" name="TextBox 7">
            <a:extLst>
              <a:ext uri="{FF2B5EF4-FFF2-40B4-BE49-F238E27FC236}">
                <a16:creationId xmlns:a16="http://schemas.microsoft.com/office/drawing/2014/main" id="{9C929AF8-AB35-DFB7-3147-F7474D978F95}"/>
              </a:ext>
            </a:extLst>
          </p:cNvPr>
          <p:cNvSpPr txBox="1"/>
          <p:nvPr/>
        </p:nvSpPr>
        <p:spPr>
          <a:xfrm>
            <a:off x="319368" y="6399419"/>
            <a:ext cx="11823326" cy="369332"/>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We see the most popular route is from Delhi to Cochin, making up 4318 flights.</a:t>
            </a:r>
            <a:endParaRPr lang="en-US" dirty="0"/>
          </a:p>
        </p:txBody>
      </p:sp>
    </p:spTree>
    <p:extLst>
      <p:ext uri="{BB962C8B-B14F-4D97-AF65-F5344CB8AC3E}">
        <p14:creationId xmlns:p14="http://schemas.microsoft.com/office/powerpoint/2010/main" val="16446021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175803-2ABB-9551-2CDF-AD3BDB2E91DB}"/>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FD7E7F70-E896-BDBB-E417-4883896F2F2C}"/>
              </a:ext>
            </a:extLst>
          </p:cNvPr>
          <p:cNvSpPr txBox="1"/>
          <p:nvPr/>
        </p:nvSpPr>
        <p:spPr>
          <a:xfrm>
            <a:off x="319368" y="337100"/>
            <a:ext cx="11514044" cy="923330"/>
          </a:xfrm>
          <a:prstGeom prst="rect">
            <a:avLst/>
          </a:prstGeom>
          <a:noFill/>
        </p:spPr>
        <p:txBody>
          <a:bodyPr wrap="square">
            <a:spAutoFit/>
          </a:bodyPr>
          <a:lstStyle/>
          <a:p>
            <a:r>
              <a:rPr lang="en-US" sz="1800" dirty="0">
                <a:solidFill>
                  <a:srgbClr val="05192D"/>
                </a:solidFill>
                <a:effectLst/>
                <a:highlight>
                  <a:srgbClr val="FFFF00"/>
                </a:highlight>
                <a:latin typeface="Arial" panose="020B0604020202020204" pitchFamily="34" charset="0"/>
                <a:ea typeface="Calibri" panose="020F0502020204030204" pitchFamily="34" charset="0"/>
              </a:rPr>
              <a:t>Say we know the median price for all internal flight routes in India. </a:t>
            </a:r>
            <a:r>
              <a:rPr lang="en-US" sz="1800" dirty="0">
                <a:solidFill>
                  <a:srgbClr val="05192D"/>
                </a:solidFill>
                <a:effectLst/>
                <a:latin typeface="Arial" panose="020B0604020202020204" pitchFamily="34" charset="0"/>
                <a:ea typeface="Calibri" panose="020F0502020204030204" pitchFamily="34" charset="0"/>
              </a:rPr>
              <a:t>Here they are for the routes in our dataset, measured in Indian Rupees. We can calculate the median price for these routes in our DataFrame, and compare the difference to these expected values.</a:t>
            </a:r>
            <a:endParaRPr lang="en-US" dirty="0"/>
          </a:p>
        </p:txBody>
      </p:sp>
      <p:pic>
        <p:nvPicPr>
          <p:cNvPr id="5" name="Picture 4" descr="A table with numbers and a few black text&#10;&#10;Description automatically generated">
            <a:extLst>
              <a:ext uri="{FF2B5EF4-FFF2-40B4-BE49-F238E27FC236}">
                <a16:creationId xmlns:a16="http://schemas.microsoft.com/office/drawing/2014/main" id="{D9FF1E40-AB28-0F70-4BD5-21F8E21F00FD}"/>
              </a:ext>
            </a:extLst>
          </p:cNvPr>
          <p:cNvPicPr>
            <a:picLocks noChangeAspect="1"/>
          </p:cNvPicPr>
          <p:nvPr/>
        </p:nvPicPr>
        <p:blipFill>
          <a:blip r:embed="rId2"/>
          <a:stretch>
            <a:fillRect/>
          </a:stretch>
        </p:blipFill>
        <p:spPr>
          <a:xfrm>
            <a:off x="3638090" y="1575356"/>
            <a:ext cx="4769022" cy="3223362"/>
          </a:xfrm>
          <a:prstGeom prst="rect">
            <a:avLst/>
          </a:prstGeom>
        </p:spPr>
      </p:pic>
      <p:sp>
        <p:nvSpPr>
          <p:cNvPr id="7" name="TextBox 6">
            <a:extLst>
              <a:ext uri="{FF2B5EF4-FFF2-40B4-BE49-F238E27FC236}">
                <a16:creationId xmlns:a16="http://schemas.microsoft.com/office/drawing/2014/main" id="{0F385C50-3EB4-A443-CBB0-38439B108F85}"/>
              </a:ext>
            </a:extLst>
          </p:cNvPr>
          <p:cNvSpPr txBox="1"/>
          <p:nvPr/>
        </p:nvSpPr>
        <p:spPr>
          <a:xfrm>
            <a:off x="319368" y="5113644"/>
            <a:ext cx="11406467" cy="1200329"/>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We do this by adding two keyword arguments to </a:t>
            </a:r>
            <a:r>
              <a:rPr lang="en-US" sz="1800" dirty="0" err="1">
                <a:solidFill>
                  <a:srgbClr val="05192D"/>
                </a:solidFill>
                <a:effectLst/>
                <a:latin typeface="Arial" panose="020B0604020202020204" pitchFamily="34" charset="0"/>
                <a:ea typeface="Calibri" panose="020F0502020204030204" pitchFamily="34" charset="0"/>
              </a:rPr>
              <a:t>pd.crosstab</a:t>
            </a:r>
            <a:r>
              <a:rPr lang="en-US" sz="1800" dirty="0">
                <a:solidFill>
                  <a:srgbClr val="05192D"/>
                </a:solidFill>
                <a:effectLst/>
                <a:latin typeface="Arial" panose="020B0604020202020204" pitchFamily="34" charset="0"/>
                <a:ea typeface="Calibri" panose="020F0502020204030204" pitchFamily="34" charset="0"/>
              </a:rPr>
              <a:t>(). We pass the Price column to the values= argument, and use </a:t>
            </a:r>
            <a:r>
              <a:rPr lang="en-US" sz="1800" dirty="0" err="1">
                <a:solidFill>
                  <a:srgbClr val="05192D"/>
                </a:solidFill>
                <a:effectLst/>
                <a:latin typeface="Arial" panose="020B0604020202020204" pitchFamily="34" charset="0"/>
                <a:ea typeface="Calibri" panose="020F0502020204030204" pitchFamily="34" charset="0"/>
              </a:rPr>
              <a:t>aggfunc</a:t>
            </a:r>
            <a:r>
              <a:rPr lang="en-US" sz="1800" dirty="0">
                <a:solidFill>
                  <a:srgbClr val="05192D"/>
                </a:solidFill>
                <a:effectLst/>
                <a:latin typeface="Arial" panose="020B0604020202020204" pitchFamily="34" charset="0"/>
                <a:ea typeface="Calibri" panose="020F0502020204030204" pitchFamily="34" charset="0"/>
              </a:rPr>
              <a:t>() to select what aggregated calculation we want to perform. We can pass a summary statistic as a string, in this case, setting it equal to the median. The results show median values for all possible routes in the dataset.</a:t>
            </a:r>
            <a:endParaRPr lang="en-US" dirty="0"/>
          </a:p>
        </p:txBody>
      </p:sp>
    </p:spTree>
    <p:extLst>
      <p:ext uri="{BB962C8B-B14F-4D97-AF65-F5344CB8AC3E}">
        <p14:creationId xmlns:p14="http://schemas.microsoft.com/office/powerpoint/2010/main" val="12481093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A9ECC5-ECFA-071C-4E64-4096D37A10EA}"/>
            </a:ext>
          </a:extLst>
        </p:cNvPr>
        <p:cNvGrpSpPr/>
        <p:nvPr/>
      </p:nvGrpSpPr>
      <p:grpSpPr>
        <a:xfrm>
          <a:off x="0" y="0"/>
          <a:ext cx="0" cy="0"/>
          <a:chOff x="0" y="0"/>
          <a:chExt cx="0" cy="0"/>
        </a:xfrm>
      </p:grpSpPr>
      <p:pic>
        <p:nvPicPr>
          <p:cNvPr id="2" name="Picture 1" descr="A screenshot of a computer program&#10;&#10;Description automatically generated">
            <a:extLst>
              <a:ext uri="{FF2B5EF4-FFF2-40B4-BE49-F238E27FC236}">
                <a16:creationId xmlns:a16="http://schemas.microsoft.com/office/drawing/2014/main" id="{859668B6-B633-8D6F-0BCE-723065DB0082}"/>
              </a:ext>
            </a:extLst>
          </p:cNvPr>
          <p:cNvPicPr>
            <a:picLocks noChangeAspect="1"/>
          </p:cNvPicPr>
          <p:nvPr/>
        </p:nvPicPr>
        <p:blipFill>
          <a:blip r:embed="rId2"/>
          <a:stretch>
            <a:fillRect/>
          </a:stretch>
        </p:blipFill>
        <p:spPr>
          <a:xfrm>
            <a:off x="2595571" y="165865"/>
            <a:ext cx="7000857" cy="2967137"/>
          </a:xfrm>
          <a:prstGeom prst="rect">
            <a:avLst/>
          </a:prstGeom>
        </p:spPr>
      </p:pic>
      <p:pic>
        <p:nvPicPr>
          <p:cNvPr id="4" name="Picture 3" descr="A screenshot of a graph&#10;&#10;Description automatically generated">
            <a:extLst>
              <a:ext uri="{FF2B5EF4-FFF2-40B4-BE49-F238E27FC236}">
                <a16:creationId xmlns:a16="http://schemas.microsoft.com/office/drawing/2014/main" id="{710C2D50-448C-4864-74D6-748314C6FF5D}"/>
              </a:ext>
            </a:extLst>
          </p:cNvPr>
          <p:cNvPicPr>
            <a:picLocks noChangeAspect="1"/>
          </p:cNvPicPr>
          <p:nvPr/>
        </p:nvPicPr>
        <p:blipFill>
          <a:blip r:embed="rId3"/>
          <a:stretch>
            <a:fillRect/>
          </a:stretch>
        </p:blipFill>
        <p:spPr>
          <a:xfrm>
            <a:off x="2825033" y="3133002"/>
            <a:ext cx="6240989" cy="2725209"/>
          </a:xfrm>
          <a:prstGeom prst="rect">
            <a:avLst/>
          </a:prstGeom>
        </p:spPr>
      </p:pic>
      <p:sp>
        <p:nvSpPr>
          <p:cNvPr id="6" name="TextBox 5">
            <a:extLst>
              <a:ext uri="{FF2B5EF4-FFF2-40B4-BE49-F238E27FC236}">
                <a16:creationId xmlns:a16="http://schemas.microsoft.com/office/drawing/2014/main" id="{CE848C41-3702-9AD6-BFD8-25260E5F1544}"/>
              </a:ext>
            </a:extLst>
          </p:cNvPr>
          <p:cNvSpPr txBox="1"/>
          <p:nvPr/>
        </p:nvSpPr>
        <p:spPr>
          <a:xfrm>
            <a:off x="144556" y="5858211"/>
            <a:ext cx="11890561" cy="523220"/>
          </a:xfrm>
          <a:prstGeom prst="rect">
            <a:avLst/>
          </a:prstGeom>
          <a:noFill/>
        </p:spPr>
        <p:txBody>
          <a:bodyPr wrap="square">
            <a:spAutoFit/>
          </a:bodyPr>
          <a:lstStyle/>
          <a:p>
            <a:r>
              <a:rPr lang="en-US" sz="1400" dirty="0">
                <a:solidFill>
                  <a:srgbClr val="FF0000"/>
                </a:solidFill>
                <a:effectLst/>
                <a:latin typeface="Arial" panose="020B0604020202020204" pitchFamily="34" charset="0"/>
                <a:ea typeface="Calibri" panose="020F0502020204030204" pitchFamily="34" charset="0"/>
              </a:rPr>
              <a:t>Comparing our prices with the expected values, most are similar. However, routes from </a:t>
            </a:r>
            <a:r>
              <a:rPr lang="en-US" sz="1400" dirty="0" err="1">
                <a:solidFill>
                  <a:srgbClr val="FF0000"/>
                </a:solidFill>
                <a:effectLst/>
                <a:latin typeface="Arial" panose="020B0604020202020204" pitchFamily="34" charset="0"/>
                <a:ea typeface="Calibri" panose="020F0502020204030204" pitchFamily="34" charset="0"/>
              </a:rPr>
              <a:t>Banglore</a:t>
            </a:r>
            <a:r>
              <a:rPr lang="en-US" sz="1400" dirty="0">
                <a:solidFill>
                  <a:srgbClr val="FF0000"/>
                </a:solidFill>
                <a:effectLst/>
                <a:latin typeface="Arial" panose="020B0604020202020204" pitchFamily="34" charset="0"/>
                <a:ea typeface="Calibri" panose="020F0502020204030204" pitchFamily="34" charset="0"/>
              </a:rPr>
              <a:t> to Delhi and New Delhi are significantly different (more expensive and less expensive) in the dataset, suggesting they aren't representative of the population.</a:t>
            </a:r>
            <a:endParaRPr lang="en-US" sz="1400" dirty="0"/>
          </a:p>
        </p:txBody>
      </p:sp>
      <p:sp>
        <p:nvSpPr>
          <p:cNvPr id="5" name="TextBox 4">
            <a:extLst>
              <a:ext uri="{FF2B5EF4-FFF2-40B4-BE49-F238E27FC236}">
                <a16:creationId xmlns:a16="http://schemas.microsoft.com/office/drawing/2014/main" id="{86B4CB88-CD91-4662-B142-77946E22B3AC}"/>
              </a:ext>
            </a:extLst>
          </p:cNvPr>
          <p:cNvSpPr txBox="1"/>
          <p:nvPr/>
        </p:nvSpPr>
        <p:spPr>
          <a:xfrm>
            <a:off x="144556" y="6381431"/>
            <a:ext cx="11497519" cy="369332"/>
          </a:xfrm>
          <a:prstGeom prst="rect">
            <a:avLst/>
          </a:prstGeom>
          <a:noFill/>
        </p:spPr>
        <p:txBody>
          <a:bodyPr wrap="square">
            <a:spAutoFit/>
          </a:bodyPr>
          <a:lstStyle/>
          <a:p>
            <a:r>
              <a:rPr lang="en-US" dirty="0"/>
              <a:t>Also try </a:t>
            </a:r>
            <a:r>
              <a:rPr lang="en-US" dirty="0">
                <a:sym typeface="Wingdings" panose="05000000000000000000" pitchFamily="2" charset="2"/>
              </a:rPr>
              <a:t> </a:t>
            </a:r>
            <a:r>
              <a:rPr lang="en-US" dirty="0" err="1"/>
              <a:t>planes.groupby</a:t>
            </a:r>
            <a:r>
              <a:rPr lang="en-US" dirty="0"/>
              <a:t>(['</a:t>
            </a:r>
            <a:r>
              <a:rPr lang="en-US" dirty="0" err="1"/>
              <a:t>Source','Destination</a:t>
            </a:r>
            <a:r>
              <a:rPr lang="en-US" dirty="0"/>
              <a:t>']).median(</a:t>
            </a:r>
            <a:r>
              <a:rPr lang="en-US" dirty="0" err="1"/>
              <a:t>numeric_only</a:t>
            </a:r>
            <a:r>
              <a:rPr lang="en-US" dirty="0"/>
              <a:t> = True)</a:t>
            </a:r>
          </a:p>
        </p:txBody>
      </p:sp>
    </p:spTree>
    <p:extLst>
      <p:ext uri="{BB962C8B-B14F-4D97-AF65-F5344CB8AC3E}">
        <p14:creationId xmlns:p14="http://schemas.microsoft.com/office/powerpoint/2010/main" val="33640560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445736-AD60-FE65-52F6-AD7F32B3A027}"/>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B0ABDF44-7024-E001-CB56-298090EAC89C}"/>
              </a:ext>
            </a:extLst>
          </p:cNvPr>
          <p:cNvSpPr txBox="1"/>
          <p:nvPr/>
        </p:nvSpPr>
        <p:spPr>
          <a:xfrm>
            <a:off x="319368" y="458581"/>
            <a:ext cx="6098240" cy="467629"/>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Let’s Practice</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4" name="TextBox 3">
            <a:extLst>
              <a:ext uri="{FF2B5EF4-FFF2-40B4-BE49-F238E27FC236}">
                <a16:creationId xmlns:a16="http://schemas.microsoft.com/office/drawing/2014/main" id="{D8F3A129-F148-DDB3-7805-37E6BF926579}"/>
              </a:ext>
            </a:extLst>
          </p:cNvPr>
          <p:cNvSpPr txBox="1"/>
          <p:nvPr/>
        </p:nvSpPr>
        <p:spPr>
          <a:xfrm>
            <a:off x="319368" y="926210"/>
            <a:ext cx="6098240" cy="369332"/>
          </a:xfrm>
          <a:prstGeom prst="rect">
            <a:avLst/>
          </a:prstGeom>
          <a:noFill/>
        </p:spPr>
        <p:txBody>
          <a:bodyPr wrap="square">
            <a:spAutoFit/>
          </a:bodyPr>
          <a:lstStyle/>
          <a:p>
            <a:r>
              <a:rPr lang="en-US" sz="1800" b="1" spc="-75" dirty="0">
                <a:solidFill>
                  <a:srgbClr val="05192D"/>
                </a:solidFill>
                <a:effectLst/>
                <a:latin typeface="Arial" panose="020B0604020202020204" pitchFamily="34" charset="0"/>
                <a:ea typeface="Calibri" panose="020F0502020204030204" pitchFamily="34" charset="0"/>
              </a:rPr>
              <a:t>Checking for class imbalance</a:t>
            </a:r>
            <a:endParaRPr lang="en-US" b="1" dirty="0"/>
          </a:p>
        </p:txBody>
      </p:sp>
      <p:sp>
        <p:nvSpPr>
          <p:cNvPr id="6" name="TextBox 5">
            <a:extLst>
              <a:ext uri="{FF2B5EF4-FFF2-40B4-BE49-F238E27FC236}">
                <a16:creationId xmlns:a16="http://schemas.microsoft.com/office/drawing/2014/main" id="{AE24BF90-E26E-7542-04A5-C38B801E82FB}"/>
              </a:ext>
            </a:extLst>
          </p:cNvPr>
          <p:cNvSpPr txBox="1"/>
          <p:nvPr/>
        </p:nvSpPr>
        <p:spPr>
          <a:xfrm>
            <a:off x="319368" y="1295542"/>
            <a:ext cx="11285444" cy="1631216"/>
          </a:xfrm>
          <a:prstGeom prst="rect">
            <a:avLst/>
          </a:prstGeom>
          <a:noFill/>
        </p:spPr>
        <p:txBody>
          <a:bodyPr wrap="square">
            <a:spAutoFit/>
          </a:bodyPr>
          <a:lstStyle/>
          <a:p>
            <a:pPr marL="0" marR="0" algn="thaiDist">
              <a:spcAft>
                <a:spcPts val="1200"/>
              </a:spcAft>
            </a:pPr>
            <a:r>
              <a:rPr lang="en-US" sz="1800" dirty="0">
                <a:solidFill>
                  <a:srgbClr val="000000"/>
                </a:solidFill>
                <a:effectLst/>
                <a:latin typeface="Arial" panose="020B0604020202020204" pitchFamily="34" charset="0"/>
                <a:ea typeface="Times New Roman" panose="02020603050405020304" pitchFamily="18" charset="0"/>
              </a:rPr>
              <a:t>The </a:t>
            </a:r>
            <a:r>
              <a:rPr lang="en-US" dirty="0">
                <a:solidFill>
                  <a:srgbClr val="000000"/>
                </a:solidFill>
                <a:highlight>
                  <a:srgbClr val="FFFF00"/>
                </a:highlight>
                <a:latin typeface="Arial" panose="020B0604020202020204" pitchFamily="34" charset="0"/>
                <a:hlinkClick r:id="rId2">
                  <a:extLst>
                    <a:ext uri="{A12FA001-AC4F-418D-AE19-62706E023703}">
                      <ahyp:hlinkClr xmlns:ahyp="http://schemas.microsoft.com/office/drawing/2018/hyperlinkcolor" val="tx"/>
                    </a:ext>
                  </a:extLst>
                </a:hlinkClick>
              </a:rPr>
              <a:t>2022 Kaggle Survey</a:t>
            </a:r>
            <a:r>
              <a:rPr lang="en-US" dirty="0">
                <a:solidFill>
                  <a:srgbClr val="000000"/>
                </a:solidFill>
                <a:highlight>
                  <a:srgbClr val="FFFF00"/>
                </a:highlight>
                <a:latin typeface="Arial" panose="020B0604020202020204" pitchFamily="34" charset="0"/>
              </a:rPr>
              <a:t> </a:t>
            </a:r>
            <a:r>
              <a:rPr lang="en-US" sz="1800" dirty="0">
                <a:solidFill>
                  <a:srgbClr val="000000"/>
                </a:solidFill>
                <a:effectLst/>
                <a:latin typeface="Arial" panose="020B0604020202020204" pitchFamily="34" charset="0"/>
                <a:ea typeface="Times New Roman" panose="02020603050405020304" pitchFamily="18" charset="0"/>
              </a:rPr>
              <a:t>captures information about data scientists' backgrounds, preferred technologies, and techniques. It is seen as an accurate view of what is happening in data science based on the volume and profile of responders.</a:t>
            </a:r>
            <a:endParaRPr lang="en-US" sz="2400" dirty="0">
              <a:effectLst/>
              <a:latin typeface="Times New Roman" panose="02020603050405020304" pitchFamily="18" charset="0"/>
              <a:ea typeface="Times New Roman" panose="02020603050405020304" pitchFamily="18" charset="0"/>
            </a:endParaRPr>
          </a:p>
          <a:p>
            <a:r>
              <a:rPr lang="en-US" sz="1800" dirty="0">
                <a:solidFill>
                  <a:srgbClr val="000000"/>
                </a:solidFill>
                <a:effectLst/>
                <a:latin typeface="Arial" panose="020B0604020202020204" pitchFamily="34" charset="0"/>
                <a:ea typeface="Calibri" panose="020F0502020204030204" pitchFamily="34" charset="0"/>
              </a:rPr>
              <a:t>Having looked at the job titles and categorized to align with our salaries DataFrame, you can see the following proportion of job categories in the Kaggle survey:</a:t>
            </a:r>
            <a:endParaRPr lang="en-US" dirty="0"/>
          </a:p>
        </p:txBody>
      </p:sp>
      <p:pic>
        <p:nvPicPr>
          <p:cNvPr id="7" name="Picture 6" descr="A screenshot of a graph&#10;&#10;Description automatically generated">
            <a:extLst>
              <a:ext uri="{FF2B5EF4-FFF2-40B4-BE49-F238E27FC236}">
                <a16:creationId xmlns:a16="http://schemas.microsoft.com/office/drawing/2014/main" id="{D1F1CDA2-0586-8607-3EE8-4FFC5AAF646F}"/>
              </a:ext>
            </a:extLst>
          </p:cNvPr>
          <p:cNvPicPr>
            <a:picLocks noChangeAspect="1"/>
          </p:cNvPicPr>
          <p:nvPr/>
        </p:nvPicPr>
        <p:blipFill>
          <a:blip r:embed="rId3"/>
          <a:stretch>
            <a:fillRect/>
          </a:stretch>
        </p:blipFill>
        <p:spPr>
          <a:xfrm>
            <a:off x="8354886" y="2871110"/>
            <a:ext cx="3249926" cy="2467372"/>
          </a:xfrm>
          <a:prstGeom prst="rect">
            <a:avLst/>
          </a:prstGeom>
        </p:spPr>
      </p:pic>
      <p:sp>
        <p:nvSpPr>
          <p:cNvPr id="9" name="TextBox 8">
            <a:extLst>
              <a:ext uri="{FF2B5EF4-FFF2-40B4-BE49-F238E27FC236}">
                <a16:creationId xmlns:a16="http://schemas.microsoft.com/office/drawing/2014/main" id="{87488A98-9791-20E9-22DB-9B7B7824F509}"/>
              </a:ext>
            </a:extLst>
          </p:cNvPr>
          <p:cNvSpPr txBox="1"/>
          <p:nvPr/>
        </p:nvSpPr>
        <p:spPr>
          <a:xfrm>
            <a:off x="319368" y="3284912"/>
            <a:ext cx="6915150" cy="369332"/>
          </a:xfrm>
          <a:prstGeom prst="rect">
            <a:avLst/>
          </a:prstGeom>
          <a:noFill/>
        </p:spPr>
        <p:txBody>
          <a:bodyPr wrap="square">
            <a:spAutoFit/>
          </a:bodyPr>
          <a:lstStyle/>
          <a:p>
            <a:pPr marL="0" marR="0" algn="thaiDist">
              <a:spcAft>
                <a:spcPts val="1200"/>
              </a:spcAft>
            </a:pPr>
            <a:r>
              <a:rPr lang="en-US" sz="1800" dirty="0">
                <a:solidFill>
                  <a:srgbClr val="FF0000"/>
                </a:solidFill>
                <a:effectLst/>
                <a:latin typeface="Arial" panose="020B0604020202020204" pitchFamily="34" charset="0"/>
                <a:ea typeface="Times New Roman" panose="02020603050405020304" pitchFamily="18" charset="0"/>
              </a:rPr>
              <a:t>Load Salary_Rupee_USD.csv to salaries with </a:t>
            </a:r>
            <a:r>
              <a:rPr lang="en-US" sz="1800" dirty="0" err="1">
                <a:solidFill>
                  <a:srgbClr val="FF0000"/>
                </a:solidFill>
                <a:effectLst/>
                <a:latin typeface="Arial" panose="020B0604020202020204" pitchFamily="34" charset="0"/>
                <a:ea typeface="Times New Roman" panose="02020603050405020304" pitchFamily="18" charset="0"/>
              </a:rPr>
              <a:t>index_col</a:t>
            </a:r>
            <a:r>
              <a:rPr lang="en-US" sz="1800" dirty="0">
                <a:solidFill>
                  <a:srgbClr val="FF0000"/>
                </a:solidFill>
                <a:effectLst/>
                <a:latin typeface="Arial" panose="020B0604020202020204" pitchFamily="34" charset="0"/>
                <a:ea typeface="Times New Roman" panose="02020603050405020304" pitchFamily="18" charset="0"/>
              </a:rPr>
              <a:t> = 0</a:t>
            </a:r>
            <a:endParaRPr lang="en-US" sz="2400" dirty="0">
              <a:solidFill>
                <a:srgbClr val="FF0000"/>
              </a:solidFill>
              <a:effectLst/>
              <a:latin typeface="Times New Roman" panose="02020603050405020304" pitchFamily="18" charset="0"/>
              <a:ea typeface="Times New Roman" panose="02020603050405020304" pitchFamily="18" charset="0"/>
            </a:endParaRPr>
          </a:p>
        </p:txBody>
      </p:sp>
      <p:sp>
        <p:nvSpPr>
          <p:cNvPr id="11" name="TextBox 10">
            <a:extLst>
              <a:ext uri="{FF2B5EF4-FFF2-40B4-BE49-F238E27FC236}">
                <a16:creationId xmlns:a16="http://schemas.microsoft.com/office/drawing/2014/main" id="{A0FBBDA2-A9FF-11A6-4AF7-8CABB52A47AA}"/>
              </a:ext>
            </a:extLst>
          </p:cNvPr>
          <p:cNvSpPr txBox="1"/>
          <p:nvPr/>
        </p:nvSpPr>
        <p:spPr>
          <a:xfrm>
            <a:off x="310623" y="3931243"/>
            <a:ext cx="7152495" cy="646331"/>
          </a:xfrm>
          <a:prstGeom prst="rect">
            <a:avLst/>
          </a:prstGeom>
          <a:noFill/>
        </p:spPr>
        <p:txBody>
          <a:bodyPr wrap="square">
            <a:spAutoFit/>
          </a:bodyPr>
          <a:lstStyle/>
          <a:p>
            <a:pPr marR="0" lvl="0">
              <a:spcAft>
                <a:spcPts val="1200"/>
              </a:spcAft>
            </a:pPr>
            <a:r>
              <a:rPr lang="en-US" sz="1800" b="1" dirty="0">
                <a:solidFill>
                  <a:srgbClr val="00B0F0"/>
                </a:solidFill>
                <a:effectLst/>
                <a:latin typeface="Arial" panose="020B0604020202020204" pitchFamily="34" charset="0"/>
                <a:ea typeface="Times New Roman" panose="02020603050405020304" pitchFamily="18" charset="0"/>
              </a:rPr>
              <a:t>7. Print the relative frequency of the "</a:t>
            </a:r>
            <a:r>
              <a:rPr lang="en-US" sz="1800" b="1" dirty="0" err="1">
                <a:solidFill>
                  <a:srgbClr val="00B0F0"/>
                </a:solidFill>
                <a:effectLst/>
                <a:latin typeface="Arial" panose="020B0604020202020204" pitchFamily="34" charset="0"/>
                <a:ea typeface="Times New Roman" panose="02020603050405020304" pitchFamily="18" charset="0"/>
              </a:rPr>
              <a:t>Job_Category</a:t>
            </a:r>
            <a:r>
              <a:rPr lang="en-US" sz="1800" b="1" dirty="0">
                <a:solidFill>
                  <a:srgbClr val="00B0F0"/>
                </a:solidFill>
                <a:effectLst/>
                <a:latin typeface="Arial" panose="020B0604020202020204" pitchFamily="34" charset="0"/>
                <a:ea typeface="Times New Roman" panose="02020603050405020304" pitchFamily="18" charset="0"/>
              </a:rPr>
              <a:t>" column from salaries DataFrame.</a:t>
            </a:r>
            <a:endParaRPr lang="en-US" sz="2400" dirty="0">
              <a:effectLst/>
              <a:latin typeface="Times New Roman" panose="02020603050405020304" pitchFamily="18" charset="0"/>
              <a:ea typeface="Times New Roman" panose="02020603050405020304" pitchFamily="18" charset="0"/>
            </a:endParaRPr>
          </a:p>
        </p:txBody>
      </p:sp>
      <p:graphicFrame>
        <p:nvGraphicFramePr>
          <p:cNvPr id="12" name="Table 11">
            <a:extLst>
              <a:ext uri="{FF2B5EF4-FFF2-40B4-BE49-F238E27FC236}">
                <a16:creationId xmlns:a16="http://schemas.microsoft.com/office/drawing/2014/main" id="{FB6493A1-C4E6-569E-8379-525EE670A9E9}"/>
              </a:ext>
            </a:extLst>
          </p:cNvPr>
          <p:cNvGraphicFramePr>
            <a:graphicFrameLocks noGrp="1"/>
          </p:cNvGraphicFramePr>
          <p:nvPr>
            <p:extLst>
              <p:ext uri="{D42A27DB-BD31-4B8C-83A1-F6EECF244321}">
                <p14:modId xmlns:p14="http://schemas.microsoft.com/office/powerpoint/2010/main" val="483656065"/>
              </p:ext>
            </p:extLst>
          </p:nvPr>
        </p:nvGraphicFramePr>
        <p:xfrm>
          <a:off x="484094" y="5559974"/>
          <a:ext cx="7870791" cy="853440"/>
        </p:xfrm>
        <a:graphic>
          <a:graphicData uri="http://schemas.openxmlformats.org/drawingml/2006/table">
            <a:tbl>
              <a:tblPr firstRow="1" firstCol="1" bandRow="1">
                <a:tableStyleId>{5C22544A-7EE6-4342-B048-85BDC9FD1C3A}</a:tableStyleId>
              </a:tblPr>
              <a:tblGrid>
                <a:gridCol w="7870791">
                  <a:extLst>
                    <a:ext uri="{9D8B030D-6E8A-4147-A177-3AD203B41FA5}">
                      <a16:colId xmlns:a16="http://schemas.microsoft.com/office/drawing/2014/main" val="2355991037"/>
                    </a:ext>
                  </a:extLst>
                </a:gridCol>
              </a:tblGrid>
              <a:tr h="0">
                <a:tc>
                  <a:txBody>
                    <a:bodyPr/>
                    <a:lstStyle/>
                    <a:p>
                      <a:pPr marL="0" marR="0" algn="thaiDist">
                        <a:spcAft>
                          <a:spcPts val="1200"/>
                        </a:spcAft>
                      </a:pPr>
                      <a:r>
                        <a:rPr lang="en-US" sz="1400" kern="100" dirty="0">
                          <a:effectLst/>
                        </a:rPr>
                        <a:t>Note: It looks like Data Science is the most popular class and has a similar representation. Still, the other categories have quite different relative frequencies, which might not be surprising given the target audience is data scientists! Given the difference in relative frequencies, can you trust the </a:t>
                      </a:r>
                      <a:r>
                        <a:rPr lang="en-US" sz="1200" kern="100" dirty="0">
                          <a:effectLst/>
                        </a:rPr>
                        <a:t>salaries</a:t>
                      </a:r>
                      <a:r>
                        <a:rPr lang="en-US" sz="1400" kern="100" dirty="0">
                          <a:effectLst/>
                        </a:rPr>
                        <a:t> DataFrame to accurately represent Managerial roles?</a:t>
                      </a:r>
                      <a:endParaRPr lang="en-US" sz="1600" kern="100" dirty="0">
                        <a:effectLst/>
                        <a:latin typeface="Calibri" panose="020F0502020204030204" pitchFamily="34" charset="0"/>
                        <a:ea typeface="Times New Roman" panose="02020603050405020304" pitchFamily="18" charset="0"/>
                        <a:cs typeface="Cordia New" panose="020B0304020202020204" pitchFamily="34" charset="-34"/>
                      </a:endParaRPr>
                    </a:p>
                  </a:txBody>
                  <a:tcPr marL="68580" marR="68580" marT="0" marB="0"/>
                </a:tc>
                <a:extLst>
                  <a:ext uri="{0D108BD9-81ED-4DB2-BD59-A6C34878D82A}">
                    <a16:rowId xmlns:a16="http://schemas.microsoft.com/office/drawing/2014/main" val="3316078585"/>
                  </a:ext>
                </a:extLst>
              </a:tr>
            </a:tbl>
          </a:graphicData>
        </a:graphic>
      </p:graphicFrame>
    </p:spTree>
    <p:extLst>
      <p:ext uri="{BB962C8B-B14F-4D97-AF65-F5344CB8AC3E}">
        <p14:creationId xmlns:p14="http://schemas.microsoft.com/office/powerpoint/2010/main" val="12771773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E1566-05F6-5D43-F475-24232B780026}"/>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453FC507-C2FE-1E6F-2FE6-72247FCD0A13}"/>
              </a:ext>
            </a:extLst>
          </p:cNvPr>
          <p:cNvSpPr txBox="1"/>
          <p:nvPr/>
        </p:nvSpPr>
        <p:spPr>
          <a:xfrm>
            <a:off x="319368" y="458581"/>
            <a:ext cx="6098240" cy="467629"/>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Let’s Practice</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2" name="Rectangle 1">
            <a:extLst>
              <a:ext uri="{FF2B5EF4-FFF2-40B4-BE49-F238E27FC236}">
                <a16:creationId xmlns:a16="http://schemas.microsoft.com/office/drawing/2014/main" id="{B5F2AA74-760B-E315-AB65-5DDA3654A33F}"/>
              </a:ext>
            </a:extLst>
          </p:cNvPr>
          <p:cNvSpPr>
            <a:spLocks noChangeArrowheads="1"/>
          </p:cNvSpPr>
          <p:nvPr/>
        </p:nvSpPr>
        <p:spPr bwMode="auto">
          <a:xfrm>
            <a:off x="412937" y="926210"/>
            <a:ext cx="11258550" cy="118491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7617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rgbClr val="05192D"/>
                </a:solidFill>
                <a:effectLst/>
                <a:latin typeface="Arial" panose="020B0604020202020204" pitchFamily="34" charset="0"/>
                <a:ea typeface="Times New Roman" panose="02020603050405020304" pitchFamily="18" charset="0"/>
                <a:cs typeface="Arial" panose="020B0604020202020204" pitchFamily="34" charset="0"/>
              </a:rPr>
              <a:t>Cross-tabulation</a:t>
            </a:r>
            <a:endParaRPr kumimoji="0" lang="en-US" altLang="en-US" b="1"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05192D"/>
                </a:solidFill>
                <a:effectLst/>
                <a:latin typeface="Arial" panose="020B0604020202020204" pitchFamily="34" charset="0"/>
                <a:ea typeface="Times New Roman" panose="02020603050405020304" pitchFamily="18" charset="0"/>
                <a:cs typeface="Arial" panose="020B0604020202020204" pitchFamily="34" charset="0"/>
              </a:rPr>
              <a:t>Cross-tabulation can help identify how observations occur in combination.</a:t>
            </a:r>
            <a:endParaRPr kumimoji="0" lang="en-US" altLang="en-US" b="0" i="0" u="none" strike="noStrike" cap="none" normalizeH="0" baseline="0" dirty="0">
              <a:ln>
                <a:noFill/>
              </a:ln>
              <a:solidFill>
                <a:srgbClr val="05192D"/>
              </a:solidFill>
              <a:effectLst/>
              <a:latin typeface="Arial" panose="020B0604020202020204" pitchFamily="34" charset="0"/>
              <a:ea typeface="Calibri" panose="020F050202020403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05192D"/>
                </a:solidFill>
                <a:effectLst/>
                <a:latin typeface="Arial" panose="020B0604020202020204" pitchFamily="34" charset="0"/>
                <a:ea typeface="Calibri" panose="020F0502020204030204" pitchFamily="34" charset="0"/>
                <a:cs typeface="Arial" panose="020B0604020202020204" pitchFamily="34" charset="0"/>
              </a:rPr>
              <a:t>Using the </a:t>
            </a:r>
            <a:r>
              <a:rPr kumimoji="0" lang="en-US" altLang="en-US" b="0" i="0" u="none" strike="noStrike" cap="none" normalizeH="0" baseline="0" dirty="0">
                <a:ln>
                  <a:noFill/>
                </a:ln>
                <a:solidFill>
                  <a:srgbClr val="05192D"/>
                </a:solidFill>
                <a:effectLst/>
                <a:latin typeface="Arial Unicode MS"/>
                <a:ea typeface="Calibri" panose="020F0502020204030204" pitchFamily="34" charset="0"/>
                <a:cs typeface="Courier New" panose="02070309020205020404" pitchFamily="49" charset="0"/>
              </a:rPr>
              <a:t>salaries</a:t>
            </a:r>
            <a:r>
              <a:rPr kumimoji="0" lang="en-US" altLang="en-US" b="0" i="0" u="none" strike="noStrike" cap="none" normalizeH="0" baseline="0" dirty="0">
                <a:ln>
                  <a:noFill/>
                </a:ln>
                <a:solidFill>
                  <a:srgbClr val="05192D"/>
                </a:solidFill>
                <a:effectLst/>
                <a:latin typeface="Arial" panose="020B0604020202020204" pitchFamily="34" charset="0"/>
                <a:ea typeface="Calibri" panose="020F0502020204030204" pitchFamily="34" charset="0"/>
                <a:cs typeface="Arial" panose="020B0604020202020204" pitchFamily="34" charset="0"/>
              </a:rPr>
              <a:t> dataset, you'll perform cross-tabulation on multiple variables, including the use of aggregation, to see the relationship between </a:t>
            </a:r>
            <a:r>
              <a:rPr kumimoji="0" lang="en-US" altLang="en-US" b="0" i="0" u="none" strike="noStrike" cap="none" normalizeH="0" baseline="0" dirty="0">
                <a:ln>
                  <a:noFill/>
                </a:ln>
                <a:solidFill>
                  <a:srgbClr val="05192D"/>
                </a:solidFill>
                <a:effectLst/>
                <a:latin typeface="Arial Unicode MS"/>
                <a:ea typeface="Calibri" panose="020F0502020204030204" pitchFamily="34" charset="0"/>
                <a:cs typeface="Courier New" panose="02070309020205020404" pitchFamily="49" charset="0"/>
              </a:rPr>
              <a:t>"</a:t>
            </a:r>
            <a:r>
              <a:rPr kumimoji="0" lang="en-US" altLang="en-US" b="0" i="0" u="none" strike="noStrike" cap="none" normalizeH="0" baseline="0" dirty="0" err="1">
                <a:ln>
                  <a:noFill/>
                </a:ln>
                <a:solidFill>
                  <a:srgbClr val="05192D"/>
                </a:solidFill>
                <a:effectLst/>
                <a:latin typeface="Arial Unicode MS"/>
                <a:ea typeface="Calibri" panose="020F0502020204030204" pitchFamily="34" charset="0"/>
                <a:cs typeface="Courier New" panose="02070309020205020404" pitchFamily="49" charset="0"/>
              </a:rPr>
              <a:t>Company_Size</a:t>
            </a:r>
            <a:r>
              <a:rPr kumimoji="0" lang="en-US" altLang="en-US" b="0" i="0" u="none" strike="noStrike" cap="none" normalizeH="0" baseline="0" dirty="0">
                <a:ln>
                  <a:noFill/>
                </a:ln>
                <a:solidFill>
                  <a:srgbClr val="05192D"/>
                </a:solidFill>
                <a:effectLst/>
                <a:latin typeface="Arial Unicode MS"/>
                <a:ea typeface="Calibri" panose="020F0502020204030204" pitchFamily="34" charset="0"/>
                <a:cs typeface="Courier New" panose="02070309020205020404" pitchFamily="49" charset="0"/>
              </a:rPr>
              <a:t>"</a:t>
            </a:r>
            <a:r>
              <a:rPr kumimoji="0" lang="en-US" altLang="en-US" b="0" i="0" u="none" strike="noStrike" cap="none" normalizeH="0" baseline="0" dirty="0">
                <a:ln>
                  <a:noFill/>
                </a:ln>
                <a:solidFill>
                  <a:srgbClr val="05192D"/>
                </a:solidFill>
                <a:effectLst/>
                <a:latin typeface="Arial" panose="020B0604020202020204" pitchFamily="34" charset="0"/>
                <a:ea typeface="Calibri" panose="020F0502020204030204" pitchFamily="34" charset="0"/>
                <a:cs typeface="Arial" panose="020B0604020202020204" pitchFamily="34" charset="0"/>
              </a:rPr>
              <a:t> and other variables.</a:t>
            </a:r>
            <a:r>
              <a:rPr kumimoji="0" lang="en-US" altLang="en-US" b="0" i="0" u="none" strike="noStrike" cap="none" normalizeH="0" baseline="0" dirty="0">
                <a:ln>
                  <a:noFill/>
                </a:ln>
                <a:solidFill>
                  <a:schemeClr val="tx1"/>
                </a:solidFill>
                <a:effectLst/>
              </a:rPr>
              <a:t> </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1FC4BF9E-888E-6844-72A6-E467B6A246B0}"/>
              </a:ext>
            </a:extLst>
          </p:cNvPr>
          <p:cNvSpPr txBox="1"/>
          <p:nvPr/>
        </p:nvSpPr>
        <p:spPr>
          <a:xfrm>
            <a:off x="319367" y="2578755"/>
            <a:ext cx="10868585" cy="1785104"/>
          </a:xfrm>
          <a:prstGeom prst="rect">
            <a:avLst/>
          </a:prstGeom>
          <a:noFill/>
        </p:spPr>
        <p:txBody>
          <a:bodyPr wrap="square">
            <a:spAutoFit/>
          </a:bodyPr>
          <a:lstStyle/>
          <a:p>
            <a:pPr marR="0" lvl="0" algn="thaiDist">
              <a:spcAft>
                <a:spcPts val="1200"/>
              </a:spcAft>
            </a:pPr>
            <a:r>
              <a:rPr lang="en-US" sz="1800" b="1" dirty="0">
                <a:solidFill>
                  <a:srgbClr val="00B0F0"/>
                </a:solidFill>
                <a:effectLst/>
                <a:latin typeface="Arial" panose="020B0604020202020204" pitchFamily="34" charset="0"/>
                <a:ea typeface="Times New Roman" panose="02020603050405020304" pitchFamily="18" charset="0"/>
              </a:rPr>
              <a:t>8. Perform cross-tabulation, setting "</a:t>
            </a:r>
            <a:r>
              <a:rPr lang="en-US" sz="1800" b="1" dirty="0" err="1">
                <a:solidFill>
                  <a:srgbClr val="00B0F0"/>
                </a:solidFill>
                <a:effectLst/>
                <a:latin typeface="Arial" panose="020B0604020202020204" pitchFamily="34" charset="0"/>
                <a:ea typeface="Times New Roman" panose="02020603050405020304" pitchFamily="18" charset="0"/>
              </a:rPr>
              <a:t>Company_Size</a:t>
            </a:r>
            <a:r>
              <a:rPr lang="en-US" sz="1800" b="1" dirty="0">
                <a:solidFill>
                  <a:srgbClr val="00B0F0"/>
                </a:solidFill>
                <a:effectLst/>
                <a:latin typeface="Arial" panose="020B0604020202020204" pitchFamily="34" charset="0"/>
                <a:ea typeface="Times New Roman" panose="02020603050405020304" pitchFamily="18" charset="0"/>
              </a:rPr>
              <a:t>" as the index, and the columns to classes in "Experience".</a:t>
            </a:r>
            <a:r>
              <a:rPr lang="en-US" sz="2400" dirty="0">
                <a:latin typeface="Times New Roman" panose="02020603050405020304" pitchFamily="18" charset="0"/>
                <a:ea typeface="Times New Roman" panose="02020603050405020304" pitchFamily="18" charset="0"/>
              </a:rPr>
              <a:t>  </a:t>
            </a:r>
          </a:p>
          <a:p>
            <a:pPr marR="0" lvl="0" algn="thaiDist">
              <a:spcAft>
                <a:spcPts val="1200"/>
              </a:spcAft>
            </a:pPr>
            <a:r>
              <a:rPr lang="en-US" sz="2400" b="1" dirty="0">
                <a:solidFill>
                  <a:srgbClr val="00B0F0"/>
                </a:solidFill>
                <a:effectLst/>
                <a:latin typeface="Times New Roman" panose="02020603050405020304" pitchFamily="18" charset="0"/>
                <a:ea typeface="Times New Roman" panose="02020603050405020304" pitchFamily="18" charset="0"/>
              </a:rPr>
              <a:t>   </a:t>
            </a:r>
            <a:r>
              <a:rPr lang="en-US" sz="1800" b="1" dirty="0">
                <a:solidFill>
                  <a:srgbClr val="00B0F0"/>
                </a:solidFill>
                <a:effectLst/>
                <a:latin typeface="Arial" panose="020B0604020202020204" pitchFamily="34" charset="0"/>
                <a:ea typeface="Times New Roman" panose="02020603050405020304" pitchFamily="18" charset="0"/>
              </a:rPr>
              <a:t>Perform cross-tabulate "</a:t>
            </a:r>
            <a:r>
              <a:rPr lang="en-US" sz="1800" b="1" dirty="0" err="1">
                <a:solidFill>
                  <a:srgbClr val="00B0F0"/>
                </a:solidFill>
                <a:effectLst/>
                <a:latin typeface="Arial" panose="020B0604020202020204" pitchFamily="34" charset="0"/>
                <a:ea typeface="Times New Roman" panose="02020603050405020304" pitchFamily="18" charset="0"/>
              </a:rPr>
              <a:t>Job_Category</a:t>
            </a:r>
            <a:r>
              <a:rPr lang="en-US" sz="1800" b="1" dirty="0">
                <a:solidFill>
                  <a:srgbClr val="00B0F0"/>
                </a:solidFill>
                <a:effectLst/>
                <a:latin typeface="Arial" panose="020B0604020202020204" pitchFamily="34" charset="0"/>
                <a:ea typeface="Times New Roman" panose="02020603050405020304" pitchFamily="18" charset="0"/>
              </a:rPr>
              <a:t>" and classes of "</a:t>
            </a:r>
            <a:r>
              <a:rPr lang="en-US" sz="1800" b="1" dirty="0" err="1">
                <a:solidFill>
                  <a:srgbClr val="00B0F0"/>
                </a:solidFill>
                <a:effectLst/>
                <a:latin typeface="Arial" panose="020B0604020202020204" pitchFamily="34" charset="0"/>
                <a:ea typeface="Times New Roman" panose="02020603050405020304" pitchFamily="18" charset="0"/>
              </a:rPr>
              <a:t>Company_Size</a:t>
            </a:r>
            <a:r>
              <a:rPr lang="en-US" sz="1800" b="1" dirty="0">
                <a:solidFill>
                  <a:srgbClr val="00B0F0"/>
                </a:solidFill>
                <a:effectLst/>
                <a:latin typeface="Arial" panose="020B0604020202020204" pitchFamily="34" charset="0"/>
                <a:ea typeface="Times New Roman" panose="02020603050405020304" pitchFamily="18" charset="0"/>
              </a:rPr>
              <a:t>" as column names.</a:t>
            </a:r>
            <a:endParaRPr lang="en-US" sz="2400" dirty="0">
              <a:latin typeface="Times New Roman" panose="02020603050405020304" pitchFamily="18" charset="0"/>
              <a:ea typeface="Times New Roman" panose="02020603050405020304" pitchFamily="18" charset="0"/>
            </a:endParaRPr>
          </a:p>
          <a:p>
            <a:pPr marR="0" lvl="0" algn="thaiDist">
              <a:spcAft>
                <a:spcPts val="1200"/>
              </a:spcAft>
            </a:pPr>
            <a:r>
              <a:rPr lang="en-US" sz="2400" b="1" dirty="0">
                <a:solidFill>
                  <a:srgbClr val="00B0F0"/>
                </a:solidFill>
                <a:effectLst/>
                <a:latin typeface="Times New Roman" panose="02020603050405020304" pitchFamily="18" charset="0"/>
                <a:ea typeface="Calibri" panose="020F0502020204030204" pitchFamily="34" charset="0"/>
              </a:rPr>
              <a:t>   </a:t>
            </a:r>
            <a:r>
              <a:rPr lang="en-US" sz="1800" b="1" dirty="0">
                <a:solidFill>
                  <a:srgbClr val="00B0F0"/>
                </a:solidFill>
                <a:effectLst/>
                <a:latin typeface="Arial" panose="020B0604020202020204" pitchFamily="34" charset="0"/>
                <a:ea typeface="Calibri" panose="020F0502020204030204" pitchFamily="34" charset="0"/>
              </a:rPr>
              <a:t>Update </a:t>
            </a:r>
            <a:r>
              <a:rPr lang="en-US" sz="1800" b="1" dirty="0" err="1">
                <a:solidFill>
                  <a:srgbClr val="00B0F0"/>
                </a:solidFill>
                <a:effectLst/>
                <a:latin typeface="Arial" panose="020B0604020202020204" pitchFamily="34" charset="0"/>
                <a:ea typeface="Calibri" panose="020F0502020204030204" pitchFamily="34" charset="0"/>
              </a:rPr>
              <a:t>pd.crosstab</a:t>
            </a:r>
            <a:r>
              <a:rPr lang="en-US" sz="1800" b="1" dirty="0">
                <a:solidFill>
                  <a:srgbClr val="00B0F0"/>
                </a:solidFill>
                <a:effectLst/>
                <a:latin typeface="Arial" panose="020B0604020202020204" pitchFamily="34" charset="0"/>
                <a:ea typeface="Calibri" panose="020F0502020204030204" pitchFamily="34" charset="0"/>
              </a:rPr>
              <a:t>() to return the mean "</a:t>
            </a:r>
            <a:r>
              <a:rPr lang="en-US" sz="1800" b="1" dirty="0" err="1">
                <a:solidFill>
                  <a:srgbClr val="00B0F0"/>
                </a:solidFill>
                <a:effectLst/>
                <a:latin typeface="Arial" panose="020B0604020202020204" pitchFamily="34" charset="0"/>
                <a:ea typeface="Calibri" panose="020F0502020204030204" pitchFamily="34" charset="0"/>
              </a:rPr>
              <a:t>Salary_USD</a:t>
            </a:r>
            <a:r>
              <a:rPr lang="en-US" sz="1800" b="1" dirty="0">
                <a:solidFill>
                  <a:srgbClr val="00B0F0"/>
                </a:solidFill>
                <a:effectLst/>
                <a:latin typeface="Arial" panose="020B0604020202020204" pitchFamily="34" charset="0"/>
                <a:ea typeface="Calibri" panose="020F0502020204030204" pitchFamily="34" charset="0"/>
              </a:rPr>
              <a:t>" values.</a:t>
            </a:r>
            <a:endParaRPr lang="en-US" dirty="0"/>
          </a:p>
        </p:txBody>
      </p:sp>
      <p:sp>
        <p:nvSpPr>
          <p:cNvPr id="7" name="TextBox 6">
            <a:extLst>
              <a:ext uri="{FF2B5EF4-FFF2-40B4-BE49-F238E27FC236}">
                <a16:creationId xmlns:a16="http://schemas.microsoft.com/office/drawing/2014/main" id="{2FD3003D-B2EA-0A5D-835C-E5269961103B}"/>
              </a:ext>
            </a:extLst>
          </p:cNvPr>
          <p:cNvSpPr txBox="1"/>
          <p:nvPr/>
        </p:nvSpPr>
        <p:spPr>
          <a:xfrm>
            <a:off x="144557" y="4988423"/>
            <a:ext cx="10209678" cy="369332"/>
          </a:xfrm>
          <a:prstGeom prst="rect">
            <a:avLst/>
          </a:prstGeom>
          <a:noFill/>
        </p:spPr>
        <p:txBody>
          <a:bodyPr wrap="square">
            <a:spAutoFit/>
          </a:bodyPr>
          <a:lstStyle/>
          <a:p>
            <a:pPr marL="457200" marR="0" algn="thaiDist">
              <a:spcAft>
                <a:spcPts val="1200"/>
              </a:spcAft>
            </a:pPr>
            <a:r>
              <a:rPr lang="en-US" sz="1800" dirty="0">
                <a:solidFill>
                  <a:srgbClr val="FF0000"/>
                </a:solidFill>
                <a:effectLst/>
                <a:latin typeface="Arial" panose="020B0604020202020204" pitchFamily="34" charset="0"/>
                <a:ea typeface="Times New Roman" panose="02020603050405020304" pitchFamily="18" charset="0"/>
              </a:rPr>
              <a:t>Note: Looks like the largest mean salary is for Managerial data roles in large companies!</a:t>
            </a:r>
            <a:endParaRPr lang="en-US" sz="2400" dirty="0">
              <a:solidFill>
                <a:srgbClr val="FF0000"/>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7760695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BC3D40-D154-C8D5-7729-2A29A0DFFAD4}"/>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09EAC2C1-4463-6E17-498D-E7BBB12B86F1}"/>
              </a:ext>
            </a:extLst>
          </p:cNvPr>
          <p:cNvSpPr txBox="1"/>
          <p:nvPr/>
        </p:nvSpPr>
        <p:spPr>
          <a:xfrm>
            <a:off x="0" y="74533"/>
            <a:ext cx="6098240" cy="458780"/>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Generating New Features</a:t>
            </a:r>
          </a:p>
        </p:txBody>
      </p:sp>
      <p:sp>
        <p:nvSpPr>
          <p:cNvPr id="4" name="TextBox 3">
            <a:extLst>
              <a:ext uri="{FF2B5EF4-FFF2-40B4-BE49-F238E27FC236}">
                <a16:creationId xmlns:a16="http://schemas.microsoft.com/office/drawing/2014/main" id="{716CDCFB-9640-30FD-34CE-7276974A6510}"/>
              </a:ext>
            </a:extLst>
          </p:cNvPr>
          <p:cNvSpPr txBox="1"/>
          <p:nvPr/>
        </p:nvSpPr>
        <p:spPr>
          <a:xfrm>
            <a:off x="136488" y="707049"/>
            <a:ext cx="11553264" cy="1477328"/>
          </a:xfrm>
          <a:prstGeom prst="rect">
            <a:avLst/>
          </a:prstGeom>
          <a:noFill/>
        </p:spPr>
        <p:txBody>
          <a:bodyPr wrap="square">
            <a:spAutoFit/>
          </a:bodyPr>
          <a:lstStyle/>
          <a:p>
            <a:pPr marL="0" marR="0" algn="thaiDist"/>
            <a:r>
              <a:rPr lang="en-US" sz="1800" dirty="0">
                <a:solidFill>
                  <a:srgbClr val="05192D"/>
                </a:solidFill>
                <a:effectLst/>
                <a:latin typeface="Arial" panose="020B0604020202020204" pitchFamily="34" charset="0"/>
                <a:ea typeface="Times New Roman" panose="02020603050405020304" pitchFamily="18" charset="0"/>
              </a:rPr>
              <a:t>Sometimes the format of our data can limit our ability to detect relationships or inhibit the potential performance of machine learning models. One method to overcome these issues is to generate new features from our data!</a:t>
            </a:r>
            <a:endParaRPr lang="en-US" sz="2400" dirty="0">
              <a:effectLst/>
              <a:latin typeface="Times New Roman" panose="02020603050405020304" pitchFamily="18" charset="0"/>
              <a:ea typeface="Times New Roman" panose="02020603050405020304" pitchFamily="18" charset="0"/>
            </a:endParaRPr>
          </a:p>
          <a:p>
            <a:endParaRPr lang="en-US" sz="1800" dirty="0">
              <a:solidFill>
                <a:srgbClr val="05192D"/>
              </a:solidFill>
              <a:effectLst/>
              <a:latin typeface="Arial" panose="020B0604020202020204" pitchFamily="34" charset="0"/>
              <a:ea typeface="Calibri" panose="020F0502020204030204" pitchFamily="34" charset="0"/>
            </a:endParaRPr>
          </a:p>
          <a:p>
            <a:r>
              <a:rPr lang="en-US" sz="1800" dirty="0">
                <a:solidFill>
                  <a:srgbClr val="05192D"/>
                </a:solidFill>
                <a:effectLst/>
                <a:latin typeface="Arial" panose="020B0604020202020204" pitchFamily="34" charset="0"/>
                <a:ea typeface="Calibri" panose="020F0502020204030204" pitchFamily="34" charset="0"/>
              </a:rPr>
              <a:t>Checking correlation with a heatmap, we see a moderate positive correlation between Price and Duration, but it looks like those are the only numeric variables in our dataset.</a:t>
            </a:r>
            <a:endParaRPr lang="en-US" dirty="0"/>
          </a:p>
        </p:txBody>
      </p:sp>
      <p:pic>
        <p:nvPicPr>
          <p:cNvPr id="5" name="Picture 4" descr="A screenshot of a computer&#10;&#10;Description automatically generated">
            <a:extLst>
              <a:ext uri="{FF2B5EF4-FFF2-40B4-BE49-F238E27FC236}">
                <a16:creationId xmlns:a16="http://schemas.microsoft.com/office/drawing/2014/main" id="{EA021E41-9A85-D834-6C32-ABF8544DEB3B}"/>
              </a:ext>
            </a:extLst>
          </p:cNvPr>
          <p:cNvPicPr>
            <a:picLocks noChangeAspect="1"/>
          </p:cNvPicPr>
          <p:nvPr/>
        </p:nvPicPr>
        <p:blipFill>
          <a:blip r:embed="rId2"/>
          <a:stretch>
            <a:fillRect/>
          </a:stretch>
        </p:blipFill>
        <p:spPr>
          <a:xfrm>
            <a:off x="3015180" y="2510976"/>
            <a:ext cx="5192376" cy="3721791"/>
          </a:xfrm>
          <a:prstGeom prst="rect">
            <a:avLst/>
          </a:prstGeom>
        </p:spPr>
      </p:pic>
    </p:spTree>
    <p:extLst>
      <p:ext uri="{BB962C8B-B14F-4D97-AF65-F5344CB8AC3E}">
        <p14:creationId xmlns:p14="http://schemas.microsoft.com/office/powerpoint/2010/main" val="927916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5838E8-C684-FBE2-E351-51B4AA2A0306}"/>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E6311325-1B56-8241-6825-729C6FA0A676}"/>
              </a:ext>
            </a:extLst>
          </p:cNvPr>
          <p:cNvSpPr txBox="1"/>
          <p:nvPr/>
        </p:nvSpPr>
        <p:spPr>
          <a:xfrm>
            <a:off x="0" y="12809"/>
            <a:ext cx="12192000" cy="4727063"/>
          </a:xfrm>
          <a:prstGeom prst="rect">
            <a:avLst/>
          </a:prstGeom>
          <a:noFill/>
        </p:spPr>
        <p:txBody>
          <a:bodyPr wrap="square">
            <a:spAutoFit/>
          </a:bodyPr>
          <a:lstStyle/>
          <a:p>
            <a:pPr marL="43815" marR="0" algn="just">
              <a:lnSpc>
                <a:spcPct val="107000"/>
              </a:lnSpc>
              <a:spcAft>
                <a:spcPts val="800"/>
              </a:spcAft>
            </a:pPr>
            <a:r>
              <a:rPr lang="en-US" kern="0" dirty="0">
                <a:solidFill>
                  <a:srgbClr val="000000"/>
                </a:solidFill>
                <a:effectLst/>
                <a:latin typeface="Courier"/>
                <a:ea typeface="Courier"/>
                <a:cs typeface="Courier"/>
              </a:rPr>
              <a:t>planes = </a:t>
            </a:r>
            <a:r>
              <a:rPr lang="en-US" kern="0" dirty="0" err="1">
                <a:solidFill>
                  <a:srgbClr val="000000"/>
                </a:solidFill>
                <a:effectLst/>
                <a:latin typeface="Courier"/>
                <a:ea typeface="Courier"/>
                <a:cs typeface="Courier"/>
              </a:rPr>
              <a:t>pd.read_csv</a:t>
            </a:r>
            <a:r>
              <a:rPr lang="en-US" kern="0" dirty="0">
                <a:solidFill>
                  <a:srgbClr val="000000"/>
                </a:solidFill>
                <a:effectLst/>
                <a:latin typeface="Courier"/>
                <a:ea typeface="Courier"/>
                <a:cs typeface="Courier"/>
              </a:rPr>
              <a:t>('Airlines_unclean.csv', </a:t>
            </a:r>
            <a:r>
              <a:rPr lang="en-US" kern="0" dirty="0" err="1">
                <a:solidFill>
                  <a:srgbClr val="000000"/>
                </a:solidFill>
                <a:effectLst/>
                <a:latin typeface="Courier"/>
                <a:ea typeface="Courier"/>
                <a:cs typeface="Courier"/>
              </a:rPr>
              <a:t>index_col</a:t>
            </a:r>
            <a:r>
              <a:rPr lang="en-US" kern="0" dirty="0">
                <a:solidFill>
                  <a:srgbClr val="000000"/>
                </a:solidFill>
                <a:effectLst/>
                <a:latin typeface="Courier"/>
                <a:ea typeface="Courier"/>
                <a:cs typeface="Courier"/>
              </a:rPr>
              <a:t> = 0, \</a:t>
            </a:r>
            <a:endParaRPr lang="en-US" sz="3200" kern="100" dirty="0">
              <a:effectLst/>
              <a:latin typeface="Calibri" panose="020F0502020204030204" pitchFamily="34" charset="0"/>
              <a:ea typeface="Calibri" panose="020F0502020204030204" pitchFamily="34" charset="0"/>
              <a:cs typeface="Cordia New" panose="020B0304020202020204" pitchFamily="34" charset="-34"/>
            </a:endParaRPr>
          </a:p>
          <a:p>
            <a:pPr marL="43815" marR="0" algn="just">
              <a:lnSpc>
                <a:spcPct val="107000"/>
              </a:lnSpc>
              <a:spcAft>
                <a:spcPts val="800"/>
              </a:spcAft>
            </a:pPr>
            <a:r>
              <a:rPr lang="en-US" kern="0" dirty="0" err="1">
                <a:solidFill>
                  <a:srgbClr val="000000"/>
                </a:solidFill>
                <a:effectLst/>
                <a:latin typeface="Courier"/>
                <a:ea typeface="Courier"/>
                <a:cs typeface="Courier"/>
              </a:rPr>
              <a:t>parse_dates</a:t>
            </a:r>
            <a:r>
              <a:rPr lang="en-US" kern="0" dirty="0">
                <a:solidFill>
                  <a:srgbClr val="000000"/>
                </a:solidFill>
                <a:effectLst/>
                <a:latin typeface="Courier"/>
                <a:ea typeface="Courier"/>
                <a:cs typeface="Courier"/>
              </a:rPr>
              <a:t>=['Date_of_Journey','Dep_Time','</a:t>
            </a:r>
            <a:r>
              <a:rPr lang="en-US" kern="0" dirty="0" err="1">
                <a:solidFill>
                  <a:srgbClr val="000000"/>
                </a:solidFill>
                <a:effectLst/>
                <a:latin typeface="Courier"/>
                <a:ea typeface="Courier"/>
                <a:cs typeface="Courier"/>
              </a:rPr>
              <a:t>Arrival_Time</a:t>
            </a:r>
            <a:r>
              <a:rPr lang="en-US" kern="0" dirty="0">
                <a:solidFill>
                  <a:srgbClr val="000000"/>
                </a:solidFill>
                <a:effectLst/>
                <a:latin typeface="Courier"/>
                <a:ea typeface="Courier"/>
                <a:cs typeface="Courier"/>
              </a:rPr>
              <a:t>’],</a:t>
            </a:r>
            <a:r>
              <a:rPr lang="fr-FR" kern="0" dirty="0">
                <a:solidFill>
                  <a:srgbClr val="000000"/>
                </a:solidFill>
                <a:effectLst/>
                <a:latin typeface="Courier"/>
                <a:ea typeface="Courier"/>
                <a:cs typeface="Courier"/>
              </a:rPr>
              <a:t> </a:t>
            </a:r>
            <a:r>
              <a:rPr lang="fr-FR" kern="0" dirty="0" err="1">
                <a:solidFill>
                  <a:srgbClr val="000000"/>
                </a:solidFill>
                <a:effectLst/>
                <a:latin typeface="Courier"/>
                <a:ea typeface="Courier"/>
                <a:cs typeface="Courier"/>
              </a:rPr>
              <a:t>date_format</a:t>
            </a:r>
            <a:r>
              <a:rPr lang="fr-FR" kern="0" dirty="0">
                <a:solidFill>
                  <a:srgbClr val="000000"/>
                </a:solidFill>
                <a:effectLst/>
                <a:latin typeface="Courier"/>
                <a:ea typeface="Courier"/>
                <a:cs typeface="Courier"/>
              </a:rPr>
              <a:t> = "%d/%m/%Y"</a:t>
            </a:r>
            <a:r>
              <a:rPr lang="en-US" kern="0" dirty="0">
                <a:solidFill>
                  <a:srgbClr val="000000"/>
                </a:solidFill>
                <a:effectLst/>
                <a:latin typeface="Courier"/>
                <a:ea typeface="Courier"/>
                <a:cs typeface="Courier"/>
              </a:rPr>
              <a:t> )</a:t>
            </a:r>
            <a:endParaRPr lang="en-US" sz="3200" kern="100" dirty="0">
              <a:effectLst/>
              <a:latin typeface="Calibri" panose="020F0502020204030204" pitchFamily="34" charset="0"/>
              <a:ea typeface="Calibri" panose="020F0502020204030204" pitchFamily="34" charset="0"/>
              <a:cs typeface="Cordia New" panose="020B0304020202020204" pitchFamily="34" charset="-34"/>
            </a:endParaRPr>
          </a:p>
          <a:p>
            <a:pPr marL="43815" marR="0" algn="just">
              <a:lnSpc>
                <a:spcPct val="107000"/>
              </a:lnSpc>
              <a:spcAft>
                <a:spcPts val="800"/>
              </a:spcAft>
            </a:pPr>
            <a:r>
              <a:rPr lang="en-US" kern="0" dirty="0">
                <a:solidFill>
                  <a:srgbClr val="000000"/>
                </a:solidFill>
                <a:effectLst/>
                <a:latin typeface="Courier"/>
                <a:ea typeface="Courier"/>
                <a:cs typeface="Courier"/>
              </a:rPr>
              <a:t># Remove the string character</a:t>
            </a:r>
            <a:endParaRPr lang="en-US" sz="3200" kern="100" dirty="0">
              <a:effectLst/>
              <a:latin typeface="Calibri" panose="020F0502020204030204" pitchFamily="34" charset="0"/>
              <a:ea typeface="Calibri" panose="020F0502020204030204" pitchFamily="34" charset="0"/>
              <a:cs typeface="Cordia New" panose="020B0304020202020204" pitchFamily="34" charset="-34"/>
            </a:endParaRPr>
          </a:p>
          <a:p>
            <a:pPr marL="43815" marR="0" algn="just">
              <a:lnSpc>
                <a:spcPct val="107000"/>
              </a:lnSpc>
              <a:spcAft>
                <a:spcPts val="800"/>
              </a:spcAft>
            </a:pPr>
            <a:r>
              <a:rPr lang="en-US" kern="0" dirty="0">
                <a:solidFill>
                  <a:srgbClr val="000000"/>
                </a:solidFill>
                <a:effectLst/>
                <a:latin typeface="Courier"/>
                <a:ea typeface="Courier"/>
                <a:cs typeface="Courier"/>
              </a:rPr>
              <a:t>planes["Duration"] = planes["Duration"].</a:t>
            </a:r>
            <a:r>
              <a:rPr lang="en-US" kern="0" dirty="0" err="1">
                <a:solidFill>
                  <a:srgbClr val="000000"/>
                </a:solidFill>
                <a:effectLst/>
                <a:latin typeface="Courier"/>
                <a:ea typeface="Courier"/>
                <a:cs typeface="Courier"/>
              </a:rPr>
              <a:t>str.replace</a:t>
            </a:r>
            <a:r>
              <a:rPr lang="en-US" kern="0" dirty="0">
                <a:solidFill>
                  <a:srgbClr val="000000"/>
                </a:solidFill>
                <a:effectLst/>
                <a:latin typeface="Courier"/>
                <a:ea typeface="Courier"/>
                <a:cs typeface="Courier"/>
              </a:rPr>
              <a:t>("h", ".")</a:t>
            </a:r>
            <a:endParaRPr lang="en-US" sz="3200" kern="100" dirty="0">
              <a:effectLst/>
              <a:latin typeface="Calibri" panose="020F0502020204030204" pitchFamily="34" charset="0"/>
              <a:ea typeface="Calibri" panose="020F0502020204030204" pitchFamily="34" charset="0"/>
              <a:cs typeface="Cordia New" panose="020B0304020202020204" pitchFamily="34" charset="-34"/>
            </a:endParaRPr>
          </a:p>
          <a:p>
            <a:pPr marL="43815" marR="0" algn="just">
              <a:lnSpc>
                <a:spcPct val="107000"/>
              </a:lnSpc>
              <a:spcAft>
                <a:spcPts val="800"/>
              </a:spcAft>
            </a:pPr>
            <a:r>
              <a:rPr lang="en-US" kern="0" dirty="0">
                <a:solidFill>
                  <a:srgbClr val="000000"/>
                </a:solidFill>
                <a:effectLst/>
                <a:latin typeface="Courier"/>
                <a:ea typeface="Courier"/>
                <a:cs typeface="Courier"/>
              </a:rPr>
              <a:t>planes["Duration"] = planes["Duration"].</a:t>
            </a:r>
            <a:r>
              <a:rPr lang="en-US" kern="0" dirty="0" err="1">
                <a:solidFill>
                  <a:srgbClr val="000000"/>
                </a:solidFill>
                <a:effectLst/>
                <a:latin typeface="Courier"/>
                <a:ea typeface="Courier"/>
                <a:cs typeface="Courier"/>
              </a:rPr>
              <a:t>str.replace</a:t>
            </a:r>
            <a:r>
              <a:rPr lang="en-US" kern="0" dirty="0">
                <a:solidFill>
                  <a:srgbClr val="000000"/>
                </a:solidFill>
                <a:effectLst/>
                <a:latin typeface="Courier"/>
                <a:ea typeface="Courier"/>
                <a:cs typeface="Courier"/>
              </a:rPr>
              <a:t>("m", "")</a:t>
            </a:r>
            <a:endParaRPr lang="en-US" sz="3200" kern="100" dirty="0">
              <a:effectLst/>
              <a:latin typeface="Calibri" panose="020F0502020204030204" pitchFamily="34" charset="0"/>
              <a:ea typeface="Calibri" panose="020F0502020204030204" pitchFamily="34" charset="0"/>
              <a:cs typeface="Cordia New" panose="020B0304020202020204" pitchFamily="34" charset="-34"/>
            </a:endParaRPr>
          </a:p>
          <a:p>
            <a:pPr marL="43815" marR="0" algn="just">
              <a:lnSpc>
                <a:spcPct val="107000"/>
              </a:lnSpc>
              <a:spcAft>
                <a:spcPts val="800"/>
              </a:spcAft>
            </a:pPr>
            <a:r>
              <a:rPr lang="en-US" kern="0" dirty="0">
                <a:solidFill>
                  <a:srgbClr val="000000"/>
                </a:solidFill>
                <a:effectLst/>
                <a:latin typeface="Courier"/>
                <a:ea typeface="Courier"/>
                <a:cs typeface="Courier"/>
              </a:rPr>
              <a:t>planes["Duration"] = planes["Duration"].</a:t>
            </a:r>
            <a:r>
              <a:rPr lang="en-US" kern="0" dirty="0" err="1">
                <a:solidFill>
                  <a:srgbClr val="000000"/>
                </a:solidFill>
                <a:effectLst/>
                <a:latin typeface="Courier"/>
                <a:ea typeface="Courier"/>
                <a:cs typeface="Courier"/>
              </a:rPr>
              <a:t>str.replace</a:t>
            </a:r>
            <a:r>
              <a:rPr lang="en-US" kern="0" dirty="0">
                <a:solidFill>
                  <a:srgbClr val="000000"/>
                </a:solidFill>
                <a:effectLst/>
                <a:latin typeface="Courier"/>
                <a:ea typeface="Courier"/>
                <a:cs typeface="Courier"/>
              </a:rPr>
              <a:t>(" ", "")</a:t>
            </a:r>
            <a:endParaRPr lang="en-US" sz="3200" kern="100" dirty="0">
              <a:effectLst/>
              <a:latin typeface="Calibri" panose="020F0502020204030204" pitchFamily="34" charset="0"/>
              <a:ea typeface="Calibri" panose="020F0502020204030204" pitchFamily="34" charset="0"/>
              <a:cs typeface="Cordia New" panose="020B0304020202020204" pitchFamily="34" charset="-34"/>
            </a:endParaRPr>
          </a:p>
          <a:p>
            <a:pPr marL="43815" marR="0" algn="just">
              <a:lnSpc>
                <a:spcPct val="107000"/>
              </a:lnSpc>
              <a:spcAft>
                <a:spcPts val="800"/>
              </a:spcAft>
            </a:pPr>
            <a:r>
              <a:rPr lang="en-US" kern="0" dirty="0">
                <a:solidFill>
                  <a:srgbClr val="000000"/>
                </a:solidFill>
                <a:effectLst/>
                <a:latin typeface="Courier"/>
                <a:ea typeface="Courier"/>
                <a:cs typeface="Courier"/>
              </a:rPr>
              <a:t># Convert to float data type</a:t>
            </a:r>
            <a:endParaRPr lang="en-US" sz="3200" kern="100" dirty="0">
              <a:effectLst/>
              <a:latin typeface="Calibri" panose="020F0502020204030204" pitchFamily="34" charset="0"/>
              <a:ea typeface="Calibri" panose="020F0502020204030204" pitchFamily="34" charset="0"/>
              <a:cs typeface="Cordia New" panose="020B0304020202020204" pitchFamily="34" charset="-34"/>
            </a:endParaRPr>
          </a:p>
          <a:p>
            <a:pPr marL="43815" marR="0" algn="just">
              <a:lnSpc>
                <a:spcPct val="107000"/>
              </a:lnSpc>
              <a:spcAft>
                <a:spcPts val="800"/>
              </a:spcAft>
            </a:pPr>
            <a:r>
              <a:rPr lang="en-US" kern="0" dirty="0">
                <a:solidFill>
                  <a:srgbClr val="000000"/>
                </a:solidFill>
                <a:effectLst/>
                <a:latin typeface="Courier"/>
                <a:ea typeface="Courier"/>
                <a:cs typeface="Courier"/>
              </a:rPr>
              <a:t>planes["Duration"] = planes["Duration"].</a:t>
            </a:r>
            <a:r>
              <a:rPr lang="en-US" kern="0" dirty="0" err="1">
                <a:solidFill>
                  <a:srgbClr val="000000"/>
                </a:solidFill>
                <a:effectLst/>
                <a:latin typeface="Courier"/>
                <a:ea typeface="Courier"/>
                <a:cs typeface="Courier"/>
              </a:rPr>
              <a:t>astype</a:t>
            </a:r>
            <a:r>
              <a:rPr lang="en-US" kern="0" dirty="0">
                <a:solidFill>
                  <a:srgbClr val="000000"/>
                </a:solidFill>
                <a:effectLst/>
                <a:latin typeface="Courier"/>
                <a:ea typeface="Courier"/>
                <a:cs typeface="Courier"/>
              </a:rPr>
              <a:t>(float)</a:t>
            </a:r>
            <a:endParaRPr lang="en-US" sz="3200" kern="100" dirty="0">
              <a:effectLst/>
              <a:latin typeface="Calibri" panose="020F0502020204030204" pitchFamily="34" charset="0"/>
              <a:ea typeface="Calibri" panose="020F0502020204030204" pitchFamily="34" charset="0"/>
              <a:cs typeface="Cordia New" panose="020B0304020202020204" pitchFamily="34" charset="-34"/>
            </a:endParaRPr>
          </a:p>
          <a:p>
            <a:pPr marL="43815" marR="0" algn="just">
              <a:lnSpc>
                <a:spcPct val="107000"/>
              </a:lnSpc>
              <a:spcAft>
                <a:spcPts val="800"/>
              </a:spcAft>
            </a:pPr>
            <a:r>
              <a:rPr lang="en-US" kern="0" dirty="0">
                <a:solidFill>
                  <a:srgbClr val="000000"/>
                </a:solidFill>
                <a:effectLst/>
                <a:latin typeface="Courier"/>
                <a:ea typeface="Courier"/>
                <a:cs typeface="Courier"/>
              </a:rPr>
              <a:t>print(planes.info())</a:t>
            </a:r>
            <a:endParaRPr lang="en-US" sz="3200" kern="100" dirty="0">
              <a:effectLst/>
              <a:latin typeface="Calibri" panose="020F0502020204030204" pitchFamily="34" charset="0"/>
              <a:ea typeface="Calibri" panose="020F0502020204030204" pitchFamily="34" charset="0"/>
              <a:cs typeface="Cordia New" panose="020B0304020202020204" pitchFamily="34" charset="-34"/>
            </a:endParaRPr>
          </a:p>
          <a:p>
            <a:pPr marL="43815" marR="0" algn="just">
              <a:lnSpc>
                <a:spcPct val="107000"/>
              </a:lnSpc>
              <a:spcAft>
                <a:spcPts val="800"/>
              </a:spcAft>
            </a:pPr>
            <a:r>
              <a:rPr lang="en-US" kern="0" dirty="0">
                <a:solidFill>
                  <a:srgbClr val="000000"/>
                </a:solidFill>
                <a:effectLst/>
                <a:latin typeface="Courier"/>
                <a:ea typeface="Courier"/>
                <a:cs typeface="Courier"/>
              </a:rPr>
              <a:t>ax = </a:t>
            </a:r>
            <a:r>
              <a:rPr lang="en-US" kern="0" dirty="0" err="1">
                <a:solidFill>
                  <a:srgbClr val="000000"/>
                </a:solidFill>
                <a:effectLst/>
                <a:latin typeface="Courier"/>
                <a:ea typeface="Courier"/>
                <a:cs typeface="Courier"/>
              </a:rPr>
              <a:t>sns.heatmap</a:t>
            </a:r>
            <a:r>
              <a:rPr lang="en-US" kern="0" dirty="0">
                <a:solidFill>
                  <a:srgbClr val="000000"/>
                </a:solidFill>
                <a:effectLst/>
                <a:latin typeface="Courier"/>
                <a:ea typeface="Courier"/>
                <a:cs typeface="Courier"/>
              </a:rPr>
              <a:t>(</a:t>
            </a:r>
            <a:r>
              <a:rPr lang="en-US" kern="0" dirty="0" err="1">
                <a:solidFill>
                  <a:srgbClr val="000000"/>
                </a:solidFill>
                <a:effectLst/>
                <a:latin typeface="Courier"/>
                <a:ea typeface="Courier"/>
                <a:cs typeface="Courier"/>
              </a:rPr>
              <a:t>planes.corr</a:t>
            </a:r>
            <a:r>
              <a:rPr lang="en-US" kern="0" dirty="0">
                <a:solidFill>
                  <a:srgbClr val="000000"/>
                </a:solidFill>
                <a:effectLst/>
                <a:latin typeface="Courier"/>
                <a:ea typeface="Courier"/>
                <a:cs typeface="Courier"/>
              </a:rPr>
              <a:t>(</a:t>
            </a:r>
            <a:r>
              <a:rPr lang="en-US" kern="0" dirty="0" err="1">
                <a:solidFill>
                  <a:srgbClr val="000000"/>
                </a:solidFill>
                <a:effectLst/>
                <a:latin typeface="Courier"/>
                <a:ea typeface="Courier"/>
                <a:cs typeface="Courier"/>
              </a:rPr>
              <a:t>numeric_only</a:t>
            </a:r>
            <a:r>
              <a:rPr lang="en-US" kern="0" dirty="0">
                <a:solidFill>
                  <a:srgbClr val="000000"/>
                </a:solidFill>
                <a:effectLst/>
                <a:latin typeface="Courier"/>
                <a:ea typeface="Courier"/>
                <a:cs typeface="Courier"/>
              </a:rPr>
              <a:t> = True), </a:t>
            </a:r>
            <a:r>
              <a:rPr lang="en-US" kern="0" dirty="0" err="1">
                <a:solidFill>
                  <a:srgbClr val="000000"/>
                </a:solidFill>
                <a:effectLst/>
                <a:latin typeface="Courier"/>
                <a:ea typeface="Courier"/>
                <a:cs typeface="Courier"/>
              </a:rPr>
              <a:t>annot</a:t>
            </a:r>
            <a:r>
              <a:rPr lang="en-US" kern="0" dirty="0">
                <a:solidFill>
                  <a:srgbClr val="000000"/>
                </a:solidFill>
                <a:effectLst/>
                <a:latin typeface="Courier"/>
                <a:ea typeface="Courier"/>
                <a:cs typeface="Courier"/>
              </a:rPr>
              <a:t>=True)</a:t>
            </a:r>
            <a:endParaRPr lang="en-US" sz="3200" kern="100" dirty="0">
              <a:effectLst/>
              <a:latin typeface="Calibri" panose="020F0502020204030204" pitchFamily="34" charset="0"/>
              <a:ea typeface="Calibri" panose="020F0502020204030204" pitchFamily="34" charset="0"/>
              <a:cs typeface="Cordia New" panose="020B0304020202020204" pitchFamily="34" charset="-34"/>
            </a:endParaRPr>
          </a:p>
          <a:p>
            <a:pPr marL="43815" marR="0" algn="just">
              <a:lnSpc>
                <a:spcPct val="107000"/>
              </a:lnSpc>
              <a:spcAft>
                <a:spcPts val="800"/>
              </a:spcAft>
            </a:pPr>
            <a:r>
              <a:rPr lang="en-US" kern="0" dirty="0" err="1">
                <a:solidFill>
                  <a:srgbClr val="000000"/>
                </a:solidFill>
                <a:effectLst/>
                <a:latin typeface="Courier"/>
                <a:ea typeface="Courier"/>
                <a:cs typeface="Courier"/>
              </a:rPr>
              <a:t>ax.set_ylim</a:t>
            </a:r>
            <a:r>
              <a:rPr lang="en-US" kern="0" dirty="0">
                <a:solidFill>
                  <a:srgbClr val="000000"/>
                </a:solidFill>
                <a:effectLst/>
                <a:latin typeface="Courier"/>
                <a:ea typeface="Courier"/>
                <a:cs typeface="Courier"/>
              </a:rPr>
              <a:t>([0,2])</a:t>
            </a:r>
            <a:endParaRPr lang="en-US" sz="3200" kern="100" dirty="0">
              <a:effectLst/>
              <a:latin typeface="Calibri" panose="020F0502020204030204" pitchFamily="34" charset="0"/>
              <a:ea typeface="Calibri" panose="020F0502020204030204" pitchFamily="34" charset="0"/>
              <a:cs typeface="Cordia New" panose="020B0304020202020204" pitchFamily="34" charset="-34"/>
            </a:endParaRPr>
          </a:p>
          <a:p>
            <a:r>
              <a:rPr lang="en-US" kern="0" dirty="0" err="1">
                <a:solidFill>
                  <a:srgbClr val="000000"/>
                </a:solidFill>
                <a:effectLst/>
                <a:latin typeface="Courier"/>
                <a:ea typeface="Courier"/>
                <a:cs typeface="Courier"/>
              </a:rPr>
              <a:t>plt.show</a:t>
            </a:r>
            <a:r>
              <a:rPr lang="en-US" kern="0" dirty="0">
                <a:solidFill>
                  <a:srgbClr val="000000"/>
                </a:solidFill>
                <a:effectLst/>
                <a:latin typeface="Courier"/>
                <a:ea typeface="Courier"/>
                <a:cs typeface="Courier"/>
              </a:rPr>
              <a:t>()</a:t>
            </a:r>
            <a:endParaRPr lang="en-US" dirty="0"/>
          </a:p>
        </p:txBody>
      </p:sp>
      <p:pic>
        <p:nvPicPr>
          <p:cNvPr id="5" name="Picture 4" descr="A screenshot of a computer&#10;&#10;Description automatically generated">
            <a:extLst>
              <a:ext uri="{FF2B5EF4-FFF2-40B4-BE49-F238E27FC236}">
                <a16:creationId xmlns:a16="http://schemas.microsoft.com/office/drawing/2014/main" id="{C567B0D8-0FFD-85E6-3BAA-34FA3C46A881}"/>
              </a:ext>
            </a:extLst>
          </p:cNvPr>
          <p:cNvPicPr>
            <a:picLocks noChangeAspect="1"/>
          </p:cNvPicPr>
          <p:nvPr/>
        </p:nvPicPr>
        <p:blipFill>
          <a:blip r:embed="rId2"/>
          <a:stretch>
            <a:fillRect/>
          </a:stretch>
        </p:blipFill>
        <p:spPr>
          <a:xfrm>
            <a:off x="8289235" y="4136808"/>
            <a:ext cx="3692094" cy="2646419"/>
          </a:xfrm>
          <a:prstGeom prst="rect">
            <a:avLst/>
          </a:prstGeom>
        </p:spPr>
      </p:pic>
    </p:spTree>
    <p:extLst>
      <p:ext uri="{BB962C8B-B14F-4D97-AF65-F5344CB8AC3E}">
        <p14:creationId xmlns:p14="http://schemas.microsoft.com/office/powerpoint/2010/main" val="5059048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4E475C8-CE64-AA76-8DF9-87C3D9BB1B4D}"/>
              </a:ext>
            </a:extLst>
          </p:cNvPr>
          <p:cNvSpPr txBox="1"/>
          <p:nvPr/>
        </p:nvSpPr>
        <p:spPr>
          <a:xfrm>
            <a:off x="238539" y="544782"/>
            <a:ext cx="11383618" cy="5355312"/>
          </a:xfrm>
          <a:prstGeom prst="rect">
            <a:avLst/>
          </a:prstGeom>
          <a:noFill/>
        </p:spPr>
        <p:txBody>
          <a:bodyPr wrap="square">
            <a:spAutoFit/>
          </a:bodyPr>
          <a:lstStyle/>
          <a:p>
            <a:r>
              <a:rPr lang="en-US" dirty="0"/>
              <a:t>Note:</a:t>
            </a:r>
          </a:p>
          <a:p>
            <a:endParaRPr lang="en-US" dirty="0"/>
          </a:p>
          <a:p>
            <a:r>
              <a:rPr lang="en-US" dirty="0"/>
              <a:t>Depending on the version you are using, if </a:t>
            </a:r>
            <a:r>
              <a:rPr lang="en-US" dirty="0" err="1"/>
              <a:t>parse_dates</a:t>
            </a:r>
            <a:r>
              <a:rPr lang="en-US" dirty="0"/>
              <a:t>() cannot convert all provided columns to </a:t>
            </a:r>
            <a:r>
              <a:rPr lang="en-US" dirty="0" err="1"/>
              <a:t>date_time</a:t>
            </a:r>
            <a:r>
              <a:rPr lang="en-US" dirty="0"/>
              <a:t> format. You might need to parse the wanted column individually.</a:t>
            </a:r>
          </a:p>
          <a:p>
            <a:endParaRPr lang="en-US" dirty="0"/>
          </a:p>
          <a:p>
            <a:r>
              <a:rPr lang="en-US" dirty="0">
                <a:solidFill>
                  <a:schemeClr val="accent5">
                    <a:lumMod val="75000"/>
                  </a:schemeClr>
                </a:solidFill>
              </a:rPr>
              <a:t>planes['</a:t>
            </a:r>
            <a:r>
              <a:rPr lang="en-US" dirty="0" err="1">
                <a:solidFill>
                  <a:schemeClr val="accent5">
                    <a:lumMod val="75000"/>
                  </a:schemeClr>
                </a:solidFill>
              </a:rPr>
              <a:t>Arrival_Time</a:t>
            </a:r>
            <a:r>
              <a:rPr lang="en-US" dirty="0">
                <a:solidFill>
                  <a:schemeClr val="accent5">
                    <a:lumMod val="75000"/>
                  </a:schemeClr>
                </a:solidFill>
              </a:rPr>
              <a:t>'] = </a:t>
            </a:r>
            <a:r>
              <a:rPr lang="en-US" dirty="0" err="1">
                <a:solidFill>
                  <a:schemeClr val="accent5">
                    <a:lumMod val="75000"/>
                  </a:schemeClr>
                </a:solidFill>
              </a:rPr>
              <a:t>pd.to_datetime</a:t>
            </a:r>
            <a:r>
              <a:rPr lang="en-US" dirty="0">
                <a:solidFill>
                  <a:schemeClr val="accent5">
                    <a:lumMod val="75000"/>
                  </a:schemeClr>
                </a:solidFill>
              </a:rPr>
              <a:t>(planes['</a:t>
            </a:r>
            <a:r>
              <a:rPr lang="en-US" dirty="0" err="1">
                <a:solidFill>
                  <a:schemeClr val="accent5">
                    <a:lumMod val="75000"/>
                  </a:schemeClr>
                </a:solidFill>
              </a:rPr>
              <a:t>Arrival_Time</a:t>
            </a:r>
            <a:r>
              <a:rPr lang="en-US" dirty="0">
                <a:solidFill>
                  <a:schemeClr val="accent5">
                    <a:lumMod val="75000"/>
                  </a:schemeClr>
                </a:solidFill>
              </a:rPr>
              <a:t>'], format = "%d/%m/%Y %H:%M", errors='coerce’)</a:t>
            </a:r>
          </a:p>
          <a:p>
            <a:endParaRPr lang="en-US" dirty="0">
              <a:solidFill>
                <a:schemeClr val="accent5">
                  <a:lumMod val="75000"/>
                </a:schemeClr>
              </a:solidFill>
            </a:endParaRPr>
          </a:p>
          <a:p>
            <a:r>
              <a:rPr lang="en-US" dirty="0">
                <a:solidFill>
                  <a:schemeClr val="accent5">
                    <a:lumMod val="75000"/>
                  </a:schemeClr>
                </a:solidFill>
              </a:rPr>
              <a:t>planes['</a:t>
            </a:r>
            <a:r>
              <a:rPr lang="en-US" dirty="0" err="1">
                <a:solidFill>
                  <a:schemeClr val="accent5">
                    <a:lumMod val="75000"/>
                  </a:schemeClr>
                </a:solidFill>
              </a:rPr>
              <a:t>Dep_Time</a:t>
            </a:r>
            <a:r>
              <a:rPr lang="en-US" dirty="0">
                <a:solidFill>
                  <a:schemeClr val="accent5">
                    <a:lumMod val="75000"/>
                  </a:schemeClr>
                </a:solidFill>
              </a:rPr>
              <a:t>'] = </a:t>
            </a:r>
            <a:r>
              <a:rPr lang="en-US" dirty="0" err="1">
                <a:solidFill>
                  <a:schemeClr val="accent5">
                    <a:lumMod val="75000"/>
                  </a:schemeClr>
                </a:solidFill>
              </a:rPr>
              <a:t>pd.to_datetime</a:t>
            </a:r>
            <a:r>
              <a:rPr lang="en-US" dirty="0">
                <a:solidFill>
                  <a:schemeClr val="accent5">
                    <a:lumMod val="75000"/>
                  </a:schemeClr>
                </a:solidFill>
              </a:rPr>
              <a:t>(planes['</a:t>
            </a:r>
            <a:r>
              <a:rPr lang="en-US" dirty="0" err="1">
                <a:solidFill>
                  <a:schemeClr val="accent5">
                    <a:lumMod val="75000"/>
                  </a:schemeClr>
                </a:solidFill>
              </a:rPr>
              <a:t>Dep_Time</a:t>
            </a:r>
            <a:r>
              <a:rPr lang="en-US" dirty="0">
                <a:solidFill>
                  <a:schemeClr val="accent5">
                    <a:lumMod val="75000"/>
                  </a:schemeClr>
                </a:solidFill>
              </a:rPr>
              <a:t>'], format = "mixed")</a:t>
            </a:r>
          </a:p>
          <a:p>
            <a:endParaRPr lang="en-US" dirty="0">
              <a:solidFill>
                <a:schemeClr val="accent5">
                  <a:lumMod val="75000"/>
                </a:schemeClr>
              </a:solidFill>
            </a:endParaRPr>
          </a:p>
          <a:p>
            <a:r>
              <a:rPr lang="en-US" dirty="0">
                <a:solidFill>
                  <a:schemeClr val="accent5">
                    <a:lumMod val="75000"/>
                  </a:schemeClr>
                </a:solidFill>
              </a:rPr>
              <a:t>print(</a:t>
            </a:r>
            <a:r>
              <a:rPr lang="en-US" dirty="0" err="1">
                <a:solidFill>
                  <a:schemeClr val="accent5">
                    <a:lumMod val="75000"/>
                  </a:schemeClr>
                </a:solidFill>
              </a:rPr>
              <a:t>planes.dtypes</a:t>
            </a:r>
            <a:r>
              <a:rPr lang="en-US" dirty="0">
                <a:solidFill>
                  <a:schemeClr val="accent5">
                    <a:lumMod val="75000"/>
                  </a:schemeClr>
                </a:solidFill>
              </a:rPr>
              <a:t>)</a:t>
            </a:r>
          </a:p>
          <a:p>
            <a:endParaRPr lang="en-US" dirty="0">
              <a:solidFill>
                <a:schemeClr val="accent5">
                  <a:lumMod val="75000"/>
                </a:schemeClr>
              </a:solidFill>
            </a:endParaRPr>
          </a:p>
          <a:p>
            <a:r>
              <a:rPr lang="en-US" dirty="0">
                <a:solidFill>
                  <a:schemeClr val="accent5">
                    <a:lumMod val="75000"/>
                  </a:schemeClr>
                </a:solidFill>
              </a:rPr>
              <a:t>print(</a:t>
            </a:r>
            <a:r>
              <a:rPr lang="en-US" dirty="0" err="1">
                <a:solidFill>
                  <a:schemeClr val="accent5">
                    <a:lumMod val="75000"/>
                  </a:schemeClr>
                </a:solidFill>
              </a:rPr>
              <a:t>planes.head</a:t>
            </a:r>
            <a:r>
              <a:rPr lang="en-US" dirty="0">
                <a:solidFill>
                  <a:schemeClr val="accent5">
                    <a:lumMod val="75000"/>
                  </a:schemeClr>
                </a:solidFill>
              </a:rPr>
              <a:t>())</a:t>
            </a:r>
          </a:p>
          <a:p>
            <a:endParaRPr lang="en-US" dirty="0"/>
          </a:p>
          <a:p>
            <a:r>
              <a:rPr lang="en-US" dirty="0"/>
              <a:t>In the </a:t>
            </a:r>
            <a:r>
              <a:rPr lang="en-US" dirty="0" err="1"/>
              <a:t>pandas.to_datetime</a:t>
            </a:r>
            <a:r>
              <a:rPr lang="en-US" dirty="0"/>
              <a:t>() function, setting errors='coerce' instructs pandas to convert any values it cannot parse into a valid date/time format into </a:t>
            </a:r>
            <a:r>
              <a:rPr lang="en-US" dirty="0" err="1"/>
              <a:t>NaT</a:t>
            </a:r>
            <a:r>
              <a:rPr lang="en-US" dirty="0"/>
              <a:t> (Not a Time). </a:t>
            </a:r>
          </a:p>
          <a:p>
            <a:endParaRPr lang="en-US" dirty="0"/>
          </a:p>
          <a:p>
            <a:r>
              <a:rPr lang="en-US" dirty="0" err="1"/>
              <a:t>NaT</a:t>
            </a:r>
            <a:r>
              <a:rPr lang="en-US" dirty="0"/>
              <a:t> is pandas' representation for a missing or null datetime value. This parameter is particularly useful for handling messy or inconsistent date data without the function raising an exception and stopping the entire program's execution. </a:t>
            </a:r>
          </a:p>
        </p:txBody>
      </p:sp>
    </p:spTree>
    <p:extLst>
      <p:ext uri="{BB962C8B-B14F-4D97-AF65-F5344CB8AC3E}">
        <p14:creationId xmlns:p14="http://schemas.microsoft.com/office/powerpoint/2010/main" val="211388083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101DC40-A6A6-2107-8D2F-CA34F8608F6B}"/>
              </a:ext>
            </a:extLst>
          </p:cNvPr>
          <p:cNvSpPr txBox="1"/>
          <p:nvPr/>
        </p:nvSpPr>
        <p:spPr>
          <a:xfrm>
            <a:off x="195469" y="43458"/>
            <a:ext cx="11801061" cy="6771084"/>
          </a:xfrm>
          <a:prstGeom prst="rect">
            <a:avLst/>
          </a:prstGeom>
          <a:noFill/>
        </p:spPr>
        <p:txBody>
          <a:bodyPr wrap="square">
            <a:spAutoFit/>
          </a:bodyPr>
          <a:lstStyle/>
          <a:p>
            <a:r>
              <a:rPr lang="en-US" sz="1400" kern="0" dirty="0">
                <a:solidFill>
                  <a:srgbClr val="000000"/>
                </a:solidFill>
                <a:latin typeface="Courier"/>
              </a:rPr>
              <a:t>#remove Nan values</a:t>
            </a:r>
          </a:p>
          <a:p>
            <a:r>
              <a:rPr lang="en-US" sz="1400" kern="0" dirty="0">
                <a:solidFill>
                  <a:srgbClr val="000000"/>
                </a:solidFill>
                <a:latin typeface="Courier"/>
              </a:rPr>
              <a:t>threshold = </a:t>
            </a:r>
            <a:r>
              <a:rPr lang="en-US" sz="1400" kern="0" dirty="0" err="1">
                <a:solidFill>
                  <a:srgbClr val="000000"/>
                </a:solidFill>
                <a:latin typeface="Courier"/>
              </a:rPr>
              <a:t>len</a:t>
            </a:r>
            <a:r>
              <a:rPr lang="en-US" sz="1400" kern="0" dirty="0">
                <a:solidFill>
                  <a:srgbClr val="000000"/>
                </a:solidFill>
                <a:latin typeface="Courier"/>
              </a:rPr>
              <a:t>(planes) * 0.05</a:t>
            </a:r>
          </a:p>
          <a:p>
            <a:r>
              <a:rPr lang="en-US" sz="1400" kern="0" dirty="0">
                <a:solidFill>
                  <a:srgbClr val="000000"/>
                </a:solidFill>
                <a:latin typeface="Courier"/>
              </a:rPr>
              <a:t>print(threshold)</a:t>
            </a:r>
          </a:p>
          <a:p>
            <a:endParaRPr lang="en-US" sz="1400" kern="0" dirty="0">
              <a:solidFill>
                <a:srgbClr val="000000"/>
              </a:solidFill>
              <a:latin typeface="Courier"/>
            </a:endParaRPr>
          </a:p>
          <a:p>
            <a:r>
              <a:rPr lang="en-US" sz="1400" kern="0" dirty="0">
                <a:solidFill>
                  <a:srgbClr val="000000"/>
                </a:solidFill>
                <a:latin typeface="Courier"/>
              </a:rPr>
              <a:t># Count the number of missing values in each column</a:t>
            </a:r>
          </a:p>
          <a:p>
            <a:r>
              <a:rPr lang="en-US" sz="1400" kern="0" dirty="0">
                <a:solidFill>
                  <a:srgbClr val="000000"/>
                </a:solidFill>
                <a:latin typeface="Courier"/>
              </a:rPr>
              <a:t>print(</a:t>
            </a:r>
            <a:r>
              <a:rPr lang="en-US" sz="1400" kern="0" dirty="0" err="1">
                <a:solidFill>
                  <a:srgbClr val="000000"/>
                </a:solidFill>
                <a:latin typeface="Courier"/>
              </a:rPr>
              <a:t>planes.isna</a:t>
            </a:r>
            <a:r>
              <a:rPr lang="en-US" sz="1400" kern="0" dirty="0">
                <a:solidFill>
                  <a:srgbClr val="000000"/>
                </a:solidFill>
                <a:latin typeface="Courier"/>
              </a:rPr>
              <a:t>().sum())</a:t>
            </a:r>
          </a:p>
          <a:p>
            <a:endParaRPr lang="en-US" sz="1400" kern="0" dirty="0">
              <a:solidFill>
                <a:srgbClr val="000000"/>
              </a:solidFill>
              <a:latin typeface="Courier"/>
            </a:endParaRPr>
          </a:p>
          <a:p>
            <a:r>
              <a:rPr lang="en-US" sz="1400" kern="0" dirty="0">
                <a:solidFill>
                  <a:srgbClr val="000000"/>
                </a:solidFill>
                <a:latin typeface="Courier"/>
              </a:rPr>
              <a:t># Find the five percent threshold</a:t>
            </a:r>
          </a:p>
          <a:p>
            <a:r>
              <a:rPr lang="en-US" sz="1400" kern="0" dirty="0">
                <a:solidFill>
                  <a:srgbClr val="000000"/>
                </a:solidFill>
                <a:latin typeface="Courier"/>
              </a:rPr>
              <a:t>threshold = </a:t>
            </a:r>
            <a:r>
              <a:rPr lang="en-US" sz="1400" kern="0" dirty="0" err="1">
                <a:solidFill>
                  <a:srgbClr val="000000"/>
                </a:solidFill>
                <a:latin typeface="Courier"/>
              </a:rPr>
              <a:t>len</a:t>
            </a:r>
            <a:r>
              <a:rPr lang="en-US" sz="1400" kern="0" dirty="0">
                <a:solidFill>
                  <a:srgbClr val="000000"/>
                </a:solidFill>
                <a:latin typeface="Courier"/>
              </a:rPr>
              <a:t>(planes) * 0.05</a:t>
            </a:r>
          </a:p>
          <a:p>
            <a:endParaRPr lang="en-US" sz="1400" kern="0" dirty="0">
              <a:solidFill>
                <a:srgbClr val="000000"/>
              </a:solidFill>
              <a:latin typeface="Courier"/>
            </a:endParaRPr>
          </a:p>
          <a:p>
            <a:r>
              <a:rPr lang="en-US" sz="1400" kern="0" dirty="0">
                <a:solidFill>
                  <a:srgbClr val="000000"/>
                </a:solidFill>
                <a:latin typeface="Courier"/>
              </a:rPr>
              <a:t># Create a filter</a:t>
            </a:r>
          </a:p>
          <a:p>
            <a:r>
              <a:rPr lang="en-US" sz="1400" kern="0" dirty="0" err="1">
                <a:solidFill>
                  <a:srgbClr val="000000"/>
                </a:solidFill>
                <a:latin typeface="Courier"/>
              </a:rPr>
              <a:t>cols_to_drop</a:t>
            </a:r>
            <a:r>
              <a:rPr lang="en-US" sz="1400" kern="0" dirty="0">
                <a:solidFill>
                  <a:srgbClr val="000000"/>
                </a:solidFill>
                <a:latin typeface="Courier"/>
              </a:rPr>
              <a:t> = </a:t>
            </a:r>
            <a:r>
              <a:rPr lang="en-US" sz="1400" kern="0" dirty="0" err="1">
                <a:solidFill>
                  <a:srgbClr val="000000"/>
                </a:solidFill>
                <a:latin typeface="Courier"/>
              </a:rPr>
              <a:t>planes.columns</a:t>
            </a:r>
            <a:r>
              <a:rPr lang="en-US" sz="1400" kern="0" dirty="0">
                <a:solidFill>
                  <a:srgbClr val="000000"/>
                </a:solidFill>
                <a:latin typeface="Courier"/>
              </a:rPr>
              <a:t>[</a:t>
            </a:r>
            <a:r>
              <a:rPr lang="en-US" sz="1400" kern="0" dirty="0" err="1">
                <a:solidFill>
                  <a:srgbClr val="000000"/>
                </a:solidFill>
                <a:latin typeface="Courier"/>
              </a:rPr>
              <a:t>planes.isna</a:t>
            </a:r>
            <a:r>
              <a:rPr lang="en-US" sz="1400" kern="0" dirty="0">
                <a:solidFill>
                  <a:srgbClr val="000000"/>
                </a:solidFill>
                <a:latin typeface="Courier"/>
              </a:rPr>
              <a:t>().sum() &lt;= threshold]</a:t>
            </a:r>
          </a:p>
          <a:p>
            <a:endParaRPr lang="en-US" sz="1400" kern="0" dirty="0">
              <a:solidFill>
                <a:srgbClr val="000000"/>
              </a:solidFill>
              <a:latin typeface="Courier"/>
            </a:endParaRPr>
          </a:p>
          <a:p>
            <a:r>
              <a:rPr lang="en-US" sz="1400" kern="0" dirty="0">
                <a:solidFill>
                  <a:srgbClr val="000000"/>
                </a:solidFill>
                <a:latin typeface="Courier"/>
              </a:rPr>
              <a:t># Drop missing values for columns below the threshold</a:t>
            </a:r>
          </a:p>
          <a:p>
            <a:r>
              <a:rPr lang="en-US" sz="1400" kern="0" dirty="0" err="1">
                <a:solidFill>
                  <a:srgbClr val="000000"/>
                </a:solidFill>
                <a:latin typeface="Courier"/>
              </a:rPr>
              <a:t>planes.dropna</a:t>
            </a:r>
            <a:r>
              <a:rPr lang="en-US" sz="1400" kern="0" dirty="0">
                <a:solidFill>
                  <a:srgbClr val="000000"/>
                </a:solidFill>
                <a:latin typeface="Courier"/>
              </a:rPr>
              <a:t>(subset=</a:t>
            </a:r>
            <a:r>
              <a:rPr lang="en-US" sz="1400" kern="0" dirty="0" err="1">
                <a:solidFill>
                  <a:srgbClr val="000000"/>
                </a:solidFill>
                <a:latin typeface="Courier"/>
              </a:rPr>
              <a:t>cols_to_drop</a:t>
            </a:r>
            <a:r>
              <a:rPr lang="en-US" sz="1400" kern="0" dirty="0">
                <a:solidFill>
                  <a:srgbClr val="000000"/>
                </a:solidFill>
                <a:latin typeface="Courier"/>
              </a:rPr>
              <a:t>, </a:t>
            </a:r>
            <a:r>
              <a:rPr lang="en-US" sz="1400" kern="0" dirty="0" err="1">
                <a:solidFill>
                  <a:srgbClr val="000000"/>
                </a:solidFill>
                <a:latin typeface="Courier"/>
              </a:rPr>
              <a:t>inplace</a:t>
            </a:r>
            <a:r>
              <a:rPr lang="en-US" sz="1400" kern="0" dirty="0">
                <a:solidFill>
                  <a:srgbClr val="000000"/>
                </a:solidFill>
                <a:latin typeface="Courier"/>
              </a:rPr>
              <a:t>=True)</a:t>
            </a:r>
          </a:p>
          <a:p>
            <a:r>
              <a:rPr lang="en-US" sz="1400" kern="0" dirty="0">
                <a:solidFill>
                  <a:srgbClr val="000000"/>
                </a:solidFill>
                <a:latin typeface="Courier"/>
              </a:rPr>
              <a:t>print(</a:t>
            </a:r>
            <a:r>
              <a:rPr lang="en-US" sz="1400" kern="0" dirty="0" err="1">
                <a:solidFill>
                  <a:srgbClr val="000000"/>
                </a:solidFill>
                <a:latin typeface="Courier"/>
              </a:rPr>
              <a:t>planes.isna</a:t>
            </a:r>
            <a:r>
              <a:rPr lang="en-US" sz="1400" kern="0" dirty="0">
                <a:solidFill>
                  <a:srgbClr val="000000"/>
                </a:solidFill>
                <a:latin typeface="Courier"/>
              </a:rPr>
              <a:t>().sum())</a:t>
            </a:r>
          </a:p>
          <a:p>
            <a:r>
              <a:rPr lang="en-US" sz="1400" kern="0" dirty="0">
                <a:solidFill>
                  <a:srgbClr val="000000"/>
                </a:solidFill>
                <a:latin typeface="Courier"/>
              </a:rPr>
              <a:t>#planes = </a:t>
            </a:r>
            <a:r>
              <a:rPr lang="en-US" sz="1400" kern="0" dirty="0" err="1">
                <a:solidFill>
                  <a:srgbClr val="000000"/>
                </a:solidFill>
                <a:latin typeface="Courier"/>
              </a:rPr>
              <a:t>planes.drop</a:t>
            </a:r>
            <a:r>
              <a:rPr lang="en-US" sz="1400" kern="0" dirty="0">
                <a:solidFill>
                  <a:srgbClr val="000000"/>
                </a:solidFill>
                <a:latin typeface="Courier"/>
              </a:rPr>
              <a:t>(columns = ['</a:t>
            </a:r>
            <a:r>
              <a:rPr lang="en-US" sz="1400" kern="0" dirty="0" err="1">
                <a:solidFill>
                  <a:srgbClr val="000000"/>
                </a:solidFill>
                <a:latin typeface="Courier"/>
              </a:rPr>
              <a:t>Additional_Info</a:t>
            </a:r>
            <a:r>
              <a:rPr lang="en-US" sz="1400" kern="0" dirty="0">
                <a:solidFill>
                  <a:srgbClr val="000000"/>
                </a:solidFill>
                <a:latin typeface="Courier"/>
              </a:rPr>
              <a:t>’])</a:t>
            </a:r>
          </a:p>
          <a:p>
            <a:r>
              <a:rPr lang="en-US" sz="1400" kern="0" dirty="0">
                <a:solidFill>
                  <a:srgbClr val="000000"/>
                </a:solidFill>
                <a:latin typeface="Courier"/>
              </a:rPr>
              <a:t># Calculate median plane ticket prices by Airline</a:t>
            </a:r>
          </a:p>
          <a:p>
            <a:r>
              <a:rPr lang="en-US" sz="1400" kern="0" dirty="0" err="1">
                <a:solidFill>
                  <a:srgbClr val="000000"/>
                </a:solidFill>
                <a:latin typeface="Courier"/>
              </a:rPr>
              <a:t>airline_prices</a:t>
            </a:r>
            <a:r>
              <a:rPr lang="en-US" sz="1400" kern="0" dirty="0">
                <a:solidFill>
                  <a:srgbClr val="000000"/>
                </a:solidFill>
                <a:latin typeface="Courier"/>
              </a:rPr>
              <a:t> = </a:t>
            </a:r>
            <a:r>
              <a:rPr lang="en-US" sz="1400" kern="0" dirty="0" err="1">
                <a:solidFill>
                  <a:srgbClr val="000000"/>
                </a:solidFill>
                <a:latin typeface="Courier"/>
              </a:rPr>
              <a:t>planes.groupby</a:t>
            </a:r>
            <a:r>
              <a:rPr lang="en-US" sz="1400" kern="0" dirty="0">
                <a:solidFill>
                  <a:srgbClr val="000000"/>
                </a:solidFill>
                <a:latin typeface="Courier"/>
              </a:rPr>
              <a:t>("Airline")["Price"].median()</a:t>
            </a:r>
          </a:p>
          <a:p>
            <a:r>
              <a:rPr lang="en-US" sz="1400" kern="0" dirty="0">
                <a:solidFill>
                  <a:srgbClr val="000000"/>
                </a:solidFill>
                <a:latin typeface="Courier"/>
              </a:rPr>
              <a:t>print(</a:t>
            </a:r>
            <a:r>
              <a:rPr lang="en-US" sz="1400" kern="0" dirty="0" err="1">
                <a:solidFill>
                  <a:srgbClr val="000000"/>
                </a:solidFill>
                <a:latin typeface="Courier"/>
              </a:rPr>
              <a:t>airline_prices</a:t>
            </a:r>
            <a:r>
              <a:rPr lang="en-US" sz="1400" kern="0" dirty="0">
                <a:solidFill>
                  <a:srgbClr val="000000"/>
                </a:solidFill>
                <a:latin typeface="Courier"/>
              </a:rPr>
              <a:t>)</a:t>
            </a:r>
          </a:p>
          <a:p>
            <a:r>
              <a:rPr lang="en-US" sz="1400" kern="0" dirty="0">
                <a:solidFill>
                  <a:srgbClr val="000000"/>
                </a:solidFill>
                <a:latin typeface="Courier"/>
              </a:rPr>
              <a:t>print('============================================‘)</a:t>
            </a:r>
          </a:p>
          <a:p>
            <a:r>
              <a:rPr lang="en-US" sz="1400" kern="0" dirty="0">
                <a:solidFill>
                  <a:srgbClr val="000000"/>
                </a:solidFill>
                <a:latin typeface="Courier"/>
              </a:rPr>
              <a:t># Convert to a dictionary</a:t>
            </a:r>
          </a:p>
          <a:p>
            <a:r>
              <a:rPr lang="en-US" sz="1400" kern="0" dirty="0" err="1">
                <a:solidFill>
                  <a:srgbClr val="000000"/>
                </a:solidFill>
                <a:latin typeface="Courier"/>
              </a:rPr>
              <a:t>prices_dict</a:t>
            </a:r>
            <a:r>
              <a:rPr lang="en-US" sz="1400" kern="0" dirty="0">
                <a:solidFill>
                  <a:srgbClr val="000000"/>
                </a:solidFill>
                <a:latin typeface="Courier"/>
              </a:rPr>
              <a:t> = </a:t>
            </a:r>
            <a:r>
              <a:rPr lang="en-US" sz="1400" kern="0" dirty="0" err="1">
                <a:solidFill>
                  <a:srgbClr val="000000"/>
                </a:solidFill>
                <a:latin typeface="Courier"/>
              </a:rPr>
              <a:t>airline_prices.to_dict</a:t>
            </a:r>
            <a:r>
              <a:rPr lang="en-US" sz="1400" kern="0" dirty="0">
                <a:solidFill>
                  <a:srgbClr val="000000"/>
                </a:solidFill>
                <a:latin typeface="Courier"/>
              </a:rPr>
              <a:t>()</a:t>
            </a:r>
          </a:p>
          <a:p>
            <a:r>
              <a:rPr lang="en-US" sz="1400" kern="0" dirty="0">
                <a:solidFill>
                  <a:srgbClr val="000000"/>
                </a:solidFill>
                <a:latin typeface="Courier"/>
              </a:rPr>
              <a:t>print(</a:t>
            </a:r>
            <a:r>
              <a:rPr lang="en-US" sz="1400" kern="0" dirty="0" err="1">
                <a:solidFill>
                  <a:srgbClr val="000000"/>
                </a:solidFill>
                <a:latin typeface="Courier"/>
              </a:rPr>
              <a:t>prices_dict</a:t>
            </a:r>
            <a:r>
              <a:rPr lang="en-US" sz="1400" kern="0" dirty="0">
                <a:solidFill>
                  <a:srgbClr val="000000"/>
                </a:solidFill>
                <a:latin typeface="Courier"/>
              </a:rPr>
              <a:t>)</a:t>
            </a:r>
          </a:p>
          <a:p>
            <a:r>
              <a:rPr lang="en-US" sz="1400" kern="0" dirty="0">
                <a:solidFill>
                  <a:srgbClr val="000000"/>
                </a:solidFill>
                <a:latin typeface="Courier"/>
              </a:rPr>
              <a:t>print('============================================‘)</a:t>
            </a:r>
          </a:p>
          <a:p>
            <a:endParaRPr lang="en-US" sz="1400" kern="0" dirty="0">
              <a:solidFill>
                <a:srgbClr val="000000"/>
              </a:solidFill>
              <a:latin typeface="Courier"/>
            </a:endParaRPr>
          </a:p>
          <a:p>
            <a:r>
              <a:rPr lang="en-US" sz="1400" kern="0" dirty="0">
                <a:solidFill>
                  <a:srgbClr val="000000"/>
                </a:solidFill>
                <a:latin typeface="Courier"/>
              </a:rPr>
              <a:t># Map the dictionary to missing values of Price by Airline</a:t>
            </a:r>
          </a:p>
          <a:p>
            <a:r>
              <a:rPr lang="en-US" sz="1400" kern="0" dirty="0">
                <a:solidFill>
                  <a:srgbClr val="000000"/>
                </a:solidFill>
                <a:latin typeface="Courier"/>
              </a:rPr>
              <a:t>planes["Price"] = planes["Price"].</a:t>
            </a:r>
            <a:r>
              <a:rPr lang="en-US" sz="1400" kern="0" dirty="0" err="1">
                <a:solidFill>
                  <a:srgbClr val="000000"/>
                </a:solidFill>
                <a:latin typeface="Courier"/>
              </a:rPr>
              <a:t>fillna</a:t>
            </a:r>
            <a:r>
              <a:rPr lang="en-US" sz="1400" kern="0" dirty="0">
                <a:solidFill>
                  <a:srgbClr val="000000"/>
                </a:solidFill>
                <a:latin typeface="Courier"/>
              </a:rPr>
              <a:t>(planes["Airline"].map(</a:t>
            </a:r>
            <a:r>
              <a:rPr lang="en-US" sz="1400" kern="0" dirty="0" err="1">
                <a:solidFill>
                  <a:srgbClr val="000000"/>
                </a:solidFill>
                <a:latin typeface="Courier"/>
              </a:rPr>
              <a:t>prices_dict</a:t>
            </a:r>
            <a:r>
              <a:rPr lang="en-US" sz="1400" kern="0" dirty="0">
                <a:solidFill>
                  <a:srgbClr val="000000"/>
                </a:solidFill>
                <a:latin typeface="Courier"/>
              </a:rPr>
              <a:t>))</a:t>
            </a:r>
          </a:p>
          <a:p>
            <a:endParaRPr lang="en-US" sz="1400" kern="0" dirty="0">
              <a:solidFill>
                <a:srgbClr val="000000"/>
              </a:solidFill>
              <a:latin typeface="Courier"/>
            </a:endParaRPr>
          </a:p>
          <a:p>
            <a:r>
              <a:rPr lang="en-US" sz="1400" kern="0" dirty="0">
                <a:solidFill>
                  <a:srgbClr val="000000"/>
                </a:solidFill>
                <a:latin typeface="Courier"/>
              </a:rPr>
              <a:t># Check for missing values</a:t>
            </a:r>
          </a:p>
          <a:p>
            <a:r>
              <a:rPr lang="en-US" sz="1400" kern="0" dirty="0">
                <a:solidFill>
                  <a:srgbClr val="000000"/>
                </a:solidFill>
                <a:latin typeface="Courier"/>
              </a:rPr>
              <a:t>print(</a:t>
            </a:r>
            <a:r>
              <a:rPr lang="en-US" sz="1400" kern="0" dirty="0" err="1">
                <a:solidFill>
                  <a:srgbClr val="000000"/>
                </a:solidFill>
                <a:latin typeface="Courier"/>
              </a:rPr>
              <a:t>planes.isna</a:t>
            </a:r>
            <a:r>
              <a:rPr lang="en-US" sz="1400" kern="0" dirty="0">
                <a:solidFill>
                  <a:srgbClr val="000000"/>
                </a:solidFill>
                <a:latin typeface="Courier"/>
              </a:rPr>
              <a:t>().sum())</a:t>
            </a:r>
          </a:p>
        </p:txBody>
      </p:sp>
    </p:spTree>
    <p:extLst>
      <p:ext uri="{BB962C8B-B14F-4D97-AF65-F5344CB8AC3E}">
        <p14:creationId xmlns:p14="http://schemas.microsoft.com/office/powerpoint/2010/main" val="16137683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9AD062-C98F-69A3-0DAD-5AF4A0A82A0B}"/>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0E16EFF5-D3E7-AC4E-0FE3-F4DAEDCF0815}"/>
              </a:ext>
            </a:extLst>
          </p:cNvPr>
          <p:cNvSpPr txBox="1"/>
          <p:nvPr/>
        </p:nvSpPr>
        <p:spPr>
          <a:xfrm>
            <a:off x="319368" y="458581"/>
            <a:ext cx="6098240" cy="467629"/>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effectLst/>
                <a:latin typeface="Arial" panose="020B0604020202020204" pitchFamily="34" charset="0"/>
                <a:ea typeface="Calibri" panose="020F0502020204030204" pitchFamily="34" charset="0"/>
                <a:cs typeface="Cordia New" panose="020B0304020202020204" pitchFamily="34" charset="-34"/>
              </a:rPr>
              <a:t>Patterns over Time</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4" name="TextBox 3">
            <a:extLst>
              <a:ext uri="{FF2B5EF4-FFF2-40B4-BE49-F238E27FC236}">
                <a16:creationId xmlns:a16="http://schemas.microsoft.com/office/drawing/2014/main" id="{AF14ABA7-C199-8327-9691-C14275ADF9E3}"/>
              </a:ext>
            </a:extLst>
          </p:cNvPr>
          <p:cNvSpPr txBox="1"/>
          <p:nvPr/>
        </p:nvSpPr>
        <p:spPr>
          <a:xfrm>
            <a:off x="319367" y="1122420"/>
            <a:ext cx="11527491" cy="1200329"/>
          </a:xfrm>
          <a:prstGeom prst="rect">
            <a:avLst/>
          </a:prstGeom>
          <a:noFill/>
        </p:spPr>
        <p:txBody>
          <a:bodyPr wrap="square">
            <a:spAutoFit/>
          </a:bodyPr>
          <a:lstStyle/>
          <a:p>
            <a:r>
              <a:rPr lang="en-US" sz="1800" dirty="0">
                <a:effectLst/>
                <a:latin typeface="Arial" panose="020B0604020202020204" pitchFamily="34" charset="0"/>
                <a:ea typeface="Calibri" panose="020F0502020204030204" pitchFamily="34" charset="0"/>
              </a:rPr>
              <a:t>Of course, we may wish </a:t>
            </a:r>
            <a:r>
              <a:rPr lang="en-US" sz="1800" dirty="0">
                <a:effectLst/>
                <a:highlight>
                  <a:srgbClr val="FFFF00"/>
                </a:highlight>
                <a:latin typeface="Arial" panose="020B0604020202020204" pitchFamily="34" charset="0"/>
                <a:ea typeface="Calibri" panose="020F0502020204030204" pitchFamily="34" charset="0"/>
              </a:rPr>
              <a:t>to update data types to </a:t>
            </a:r>
            <a:r>
              <a:rPr lang="en-US" sz="1800" dirty="0" err="1">
                <a:effectLst/>
                <a:highlight>
                  <a:srgbClr val="FFFF00"/>
                </a:highlight>
                <a:latin typeface="Arial" panose="020B0604020202020204" pitchFamily="34" charset="0"/>
                <a:ea typeface="Calibri" panose="020F0502020204030204" pitchFamily="34" charset="0"/>
              </a:rPr>
              <a:t>DateTime</a:t>
            </a:r>
            <a:r>
              <a:rPr lang="en-US" sz="1800" dirty="0">
                <a:effectLst/>
                <a:highlight>
                  <a:srgbClr val="FFFF00"/>
                </a:highlight>
                <a:latin typeface="Arial" panose="020B0604020202020204" pitchFamily="34" charset="0"/>
                <a:ea typeface="Calibri" panose="020F0502020204030204" pitchFamily="34" charset="0"/>
              </a:rPr>
              <a:t> data after we import the data. This is possible with </a:t>
            </a:r>
            <a:r>
              <a:rPr lang="en-US" sz="1800" dirty="0" err="1">
                <a:effectLst/>
                <a:highlight>
                  <a:srgbClr val="FFFF00"/>
                </a:highlight>
                <a:latin typeface="Arial" panose="020B0604020202020204" pitchFamily="34" charset="0"/>
                <a:ea typeface="Calibri" panose="020F0502020204030204" pitchFamily="34" charset="0"/>
              </a:rPr>
              <a:t>pd.to_datetime</a:t>
            </a:r>
            <a:r>
              <a:rPr lang="en-US" sz="1800" dirty="0">
                <a:effectLst/>
                <a:latin typeface="Arial" panose="020B0604020202020204" pitchFamily="34" charset="0"/>
                <a:ea typeface="Calibri" panose="020F0502020204030204" pitchFamily="34" charset="0"/>
              </a:rPr>
              <a:t>, which converts the argument passed to it to </a:t>
            </a:r>
            <a:r>
              <a:rPr lang="en-US" sz="1800" dirty="0" err="1">
                <a:effectLst/>
                <a:latin typeface="Arial" panose="020B0604020202020204" pitchFamily="34" charset="0"/>
                <a:ea typeface="Calibri" panose="020F0502020204030204" pitchFamily="34" charset="0"/>
              </a:rPr>
              <a:t>DateTime</a:t>
            </a:r>
            <a:r>
              <a:rPr lang="en-US" sz="1800" dirty="0">
                <a:effectLst/>
                <a:latin typeface="Arial" panose="020B0604020202020204" pitchFamily="34" charset="0"/>
                <a:ea typeface="Calibri" panose="020F0502020204030204" pitchFamily="34" charset="0"/>
              </a:rPr>
              <a:t> data. Here, we pass the </a:t>
            </a:r>
            <a:r>
              <a:rPr lang="en-US" sz="1800" dirty="0" err="1">
                <a:effectLst/>
                <a:latin typeface="Arial" panose="020B0604020202020204" pitchFamily="34" charset="0"/>
                <a:ea typeface="Calibri" panose="020F0502020204030204" pitchFamily="34" charset="0"/>
              </a:rPr>
              <a:t>marriage_date</a:t>
            </a:r>
            <a:r>
              <a:rPr lang="en-US" sz="1800" dirty="0">
                <a:effectLst/>
                <a:latin typeface="Arial" panose="020B0604020202020204" pitchFamily="34" charset="0"/>
                <a:ea typeface="Calibri" panose="020F0502020204030204" pitchFamily="34" charset="0"/>
              </a:rPr>
              <a:t> column with values stored as strings to </a:t>
            </a:r>
            <a:r>
              <a:rPr lang="en-US" sz="1800" dirty="0" err="1">
                <a:effectLst/>
                <a:latin typeface="Arial" panose="020B0604020202020204" pitchFamily="34" charset="0"/>
                <a:ea typeface="Calibri" panose="020F0502020204030204" pitchFamily="34" charset="0"/>
              </a:rPr>
              <a:t>pd.to_datetime</a:t>
            </a:r>
            <a:r>
              <a:rPr lang="en-US" sz="1800" dirty="0">
                <a:effectLst/>
                <a:latin typeface="Arial" panose="020B0604020202020204" pitchFamily="34" charset="0"/>
                <a:ea typeface="Calibri" panose="020F0502020204030204" pitchFamily="34" charset="0"/>
              </a:rPr>
              <a:t>. This returns </a:t>
            </a:r>
            <a:r>
              <a:rPr lang="en-US" sz="1800" dirty="0" err="1">
                <a:effectLst/>
                <a:latin typeface="Arial" panose="020B0604020202020204" pitchFamily="34" charset="0"/>
                <a:ea typeface="Calibri" panose="020F0502020204030204" pitchFamily="34" charset="0"/>
              </a:rPr>
              <a:t>DateTime</a:t>
            </a:r>
            <a:r>
              <a:rPr lang="en-US" sz="1800" dirty="0">
                <a:effectLst/>
                <a:latin typeface="Arial" panose="020B0604020202020204" pitchFamily="34" charset="0"/>
                <a:ea typeface="Calibri" panose="020F0502020204030204" pitchFamily="34" charset="0"/>
              </a:rPr>
              <a:t> data which we save as the new </a:t>
            </a:r>
            <a:r>
              <a:rPr lang="en-US" sz="1800" dirty="0" err="1">
                <a:effectLst/>
                <a:latin typeface="Arial" panose="020B0604020202020204" pitchFamily="34" charset="0"/>
                <a:ea typeface="Calibri" panose="020F0502020204030204" pitchFamily="34" charset="0"/>
              </a:rPr>
              <a:t>marriage_date</a:t>
            </a:r>
            <a:r>
              <a:rPr lang="en-US" sz="1800" dirty="0">
                <a:effectLst/>
                <a:latin typeface="Arial" panose="020B0604020202020204" pitchFamily="34" charset="0"/>
                <a:ea typeface="Calibri" panose="020F0502020204030204" pitchFamily="34" charset="0"/>
              </a:rPr>
              <a:t> column.</a:t>
            </a:r>
            <a:endParaRPr lang="en-US" dirty="0"/>
          </a:p>
        </p:txBody>
      </p:sp>
      <p:pic>
        <p:nvPicPr>
          <p:cNvPr id="10" name="Picture 9" descr="A screenshot of a computer program&#10;&#10;Description automatically generated">
            <a:extLst>
              <a:ext uri="{FF2B5EF4-FFF2-40B4-BE49-F238E27FC236}">
                <a16:creationId xmlns:a16="http://schemas.microsoft.com/office/drawing/2014/main" id="{E75AC3E8-E682-5F47-3070-FB745655DCD5}"/>
              </a:ext>
            </a:extLst>
          </p:cNvPr>
          <p:cNvPicPr>
            <a:picLocks noChangeAspect="1"/>
          </p:cNvPicPr>
          <p:nvPr/>
        </p:nvPicPr>
        <p:blipFill>
          <a:blip r:embed="rId2"/>
          <a:stretch>
            <a:fillRect/>
          </a:stretch>
        </p:blipFill>
        <p:spPr>
          <a:xfrm>
            <a:off x="2062475" y="2518959"/>
            <a:ext cx="8710265" cy="3193116"/>
          </a:xfrm>
          <a:prstGeom prst="rect">
            <a:avLst/>
          </a:prstGeom>
        </p:spPr>
      </p:pic>
    </p:spTree>
    <p:extLst>
      <p:ext uri="{BB962C8B-B14F-4D97-AF65-F5344CB8AC3E}">
        <p14:creationId xmlns:p14="http://schemas.microsoft.com/office/powerpoint/2010/main" val="253404051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36FD04-49BB-A986-33F8-7ED852F37092}"/>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6B0D39F7-4B96-F3A2-D373-05F1D934EB07}"/>
              </a:ext>
            </a:extLst>
          </p:cNvPr>
          <p:cNvSpPr txBox="1"/>
          <p:nvPr/>
        </p:nvSpPr>
        <p:spPr>
          <a:xfrm>
            <a:off x="319368" y="458581"/>
            <a:ext cx="6098240" cy="467629"/>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Total Stops</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4" name="TextBox 3">
            <a:extLst>
              <a:ext uri="{FF2B5EF4-FFF2-40B4-BE49-F238E27FC236}">
                <a16:creationId xmlns:a16="http://schemas.microsoft.com/office/drawing/2014/main" id="{D6167B59-B5C9-1F44-49C8-D13C55CAA8C7}"/>
              </a:ext>
            </a:extLst>
          </p:cNvPr>
          <p:cNvSpPr txBox="1"/>
          <p:nvPr/>
        </p:nvSpPr>
        <p:spPr>
          <a:xfrm>
            <a:off x="319368" y="926210"/>
            <a:ext cx="11553264" cy="646331"/>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Viewing the data types confirms this is the case. However, </a:t>
            </a:r>
            <a:r>
              <a:rPr lang="en-US" sz="1800" dirty="0" err="1">
                <a:solidFill>
                  <a:srgbClr val="05192D"/>
                </a:solidFill>
                <a:effectLst/>
                <a:latin typeface="Arial" panose="020B0604020202020204" pitchFamily="34" charset="0"/>
                <a:ea typeface="Calibri" panose="020F0502020204030204" pitchFamily="34" charset="0"/>
              </a:rPr>
              <a:t>Total_Stops</a:t>
            </a:r>
            <a:r>
              <a:rPr lang="en-US" sz="1800" dirty="0">
                <a:solidFill>
                  <a:srgbClr val="05192D"/>
                </a:solidFill>
                <a:effectLst/>
                <a:latin typeface="Arial" panose="020B0604020202020204" pitchFamily="34" charset="0"/>
                <a:ea typeface="Calibri" panose="020F0502020204030204" pitchFamily="34" charset="0"/>
              </a:rPr>
              <a:t> should also be numeric. Viewing the </a:t>
            </a:r>
            <a:r>
              <a:rPr lang="en-US" sz="1800" dirty="0" err="1">
                <a:solidFill>
                  <a:srgbClr val="05192D"/>
                </a:solidFill>
                <a:effectLst/>
                <a:latin typeface="Arial" panose="020B0604020202020204" pitchFamily="34" charset="0"/>
                <a:ea typeface="Calibri" panose="020F0502020204030204" pitchFamily="34" charset="0"/>
              </a:rPr>
              <a:t>value_counts</a:t>
            </a:r>
            <a:r>
              <a:rPr lang="en-US" sz="1800" dirty="0">
                <a:solidFill>
                  <a:srgbClr val="05192D"/>
                </a:solidFill>
                <a:effectLst/>
                <a:latin typeface="Arial" panose="020B0604020202020204" pitchFamily="34" charset="0"/>
                <a:ea typeface="Calibri" panose="020F0502020204030204" pitchFamily="34" charset="0"/>
              </a:rPr>
              <a:t>, we see need to remove string characters.</a:t>
            </a:r>
            <a:endParaRPr lang="en-US" dirty="0"/>
          </a:p>
        </p:txBody>
      </p:sp>
      <p:pic>
        <p:nvPicPr>
          <p:cNvPr id="5" name="Picture 4" descr="A screenshot of a computer screen&#10;&#10;Description automatically generated">
            <a:extLst>
              <a:ext uri="{FF2B5EF4-FFF2-40B4-BE49-F238E27FC236}">
                <a16:creationId xmlns:a16="http://schemas.microsoft.com/office/drawing/2014/main" id="{1946504C-BDD0-F255-6A55-8738AADA5ABB}"/>
              </a:ext>
            </a:extLst>
          </p:cNvPr>
          <p:cNvPicPr>
            <a:picLocks noChangeAspect="1"/>
          </p:cNvPicPr>
          <p:nvPr/>
        </p:nvPicPr>
        <p:blipFill>
          <a:blip r:embed="rId2"/>
          <a:stretch>
            <a:fillRect/>
          </a:stretch>
        </p:blipFill>
        <p:spPr>
          <a:xfrm>
            <a:off x="2807153" y="1572541"/>
            <a:ext cx="6577690" cy="2430091"/>
          </a:xfrm>
          <a:prstGeom prst="rect">
            <a:avLst/>
          </a:prstGeom>
        </p:spPr>
      </p:pic>
      <p:sp>
        <p:nvSpPr>
          <p:cNvPr id="7" name="TextBox 6">
            <a:extLst>
              <a:ext uri="{FF2B5EF4-FFF2-40B4-BE49-F238E27FC236}">
                <a16:creationId xmlns:a16="http://schemas.microsoft.com/office/drawing/2014/main" id="{781EB20D-9A76-95AA-35FE-C7051FA73BE1}"/>
              </a:ext>
            </a:extLst>
          </p:cNvPr>
          <p:cNvSpPr txBox="1"/>
          <p:nvPr/>
        </p:nvSpPr>
        <p:spPr>
          <a:xfrm>
            <a:off x="319367" y="4002632"/>
            <a:ext cx="11553263" cy="923330"/>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We use the </a:t>
            </a:r>
            <a:r>
              <a:rPr lang="en-US" sz="1800" dirty="0" err="1">
                <a:solidFill>
                  <a:srgbClr val="05192D"/>
                </a:solidFill>
                <a:effectLst/>
                <a:highlight>
                  <a:srgbClr val="FFFF00"/>
                </a:highlight>
                <a:latin typeface="Arial" panose="020B0604020202020204" pitchFamily="34" charset="0"/>
                <a:ea typeface="Calibri" panose="020F0502020204030204" pitchFamily="34" charset="0"/>
              </a:rPr>
              <a:t>str.replace</a:t>
            </a:r>
            <a:r>
              <a:rPr lang="en-US" sz="1800" dirty="0">
                <a:solidFill>
                  <a:srgbClr val="05192D"/>
                </a:solidFill>
                <a:effectLst/>
                <a:highlight>
                  <a:srgbClr val="FFFF00"/>
                </a:highlight>
                <a:latin typeface="Arial" panose="020B0604020202020204" pitchFamily="34" charset="0"/>
                <a:ea typeface="Calibri" panose="020F0502020204030204" pitchFamily="34" charset="0"/>
              </a:rPr>
              <a:t>()</a:t>
            </a:r>
            <a:r>
              <a:rPr lang="en-US" sz="1800" dirty="0">
                <a:solidFill>
                  <a:srgbClr val="05192D"/>
                </a:solidFill>
                <a:effectLst/>
                <a:latin typeface="Arial" panose="020B0604020202020204" pitchFamily="34" charset="0"/>
                <a:ea typeface="Calibri" panose="020F0502020204030204" pitchFamily="34" charset="0"/>
              </a:rPr>
              <a:t> method to first remove " stops", including the space, so that flights with two, three, or four stops are ready to convert. Next, we clean flights with one stop. Lastly, we change "non-stop" to "0", then set the data type to integer.</a:t>
            </a:r>
            <a:endParaRPr lang="en-US" dirty="0"/>
          </a:p>
        </p:txBody>
      </p:sp>
      <p:pic>
        <p:nvPicPr>
          <p:cNvPr id="8" name="Picture 7" descr="A screenshot of a computer program&#10;&#10;Description automatically generated">
            <a:extLst>
              <a:ext uri="{FF2B5EF4-FFF2-40B4-BE49-F238E27FC236}">
                <a16:creationId xmlns:a16="http://schemas.microsoft.com/office/drawing/2014/main" id="{A642CBDA-0147-1B24-8EEC-36F23613CF25}"/>
              </a:ext>
            </a:extLst>
          </p:cNvPr>
          <p:cNvPicPr>
            <a:picLocks noChangeAspect="1"/>
          </p:cNvPicPr>
          <p:nvPr/>
        </p:nvPicPr>
        <p:blipFill>
          <a:blip r:embed="rId3"/>
          <a:stretch>
            <a:fillRect/>
          </a:stretch>
        </p:blipFill>
        <p:spPr>
          <a:xfrm>
            <a:off x="2677112" y="5110628"/>
            <a:ext cx="6837775" cy="1522480"/>
          </a:xfrm>
          <a:prstGeom prst="rect">
            <a:avLst/>
          </a:prstGeom>
        </p:spPr>
      </p:pic>
    </p:spTree>
    <p:extLst>
      <p:ext uri="{BB962C8B-B14F-4D97-AF65-F5344CB8AC3E}">
        <p14:creationId xmlns:p14="http://schemas.microsoft.com/office/powerpoint/2010/main" val="8874379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391AF2-F94B-6618-596B-525F341BD7F9}"/>
            </a:ext>
          </a:extLst>
        </p:cNvPr>
        <p:cNvGrpSpPr/>
        <p:nvPr/>
      </p:nvGrpSpPr>
      <p:grpSpPr>
        <a:xfrm>
          <a:off x="0" y="0"/>
          <a:ext cx="0" cy="0"/>
          <a:chOff x="0" y="0"/>
          <a:chExt cx="0" cy="0"/>
        </a:xfrm>
      </p:grpSpPr>
      <p:pic>
        <p:nvPicPr>
          <p:cNvPr id="2" name="Picture 1" descr="A screenshot of a computer&#10;&#10;Description automatically generated">
            <a:extLst>
              <a:ext uri="{FF2B5EF4-FFF2-40B4-BE49-F238E27FC236}">
                <a16:creationId xmlns:a16="http://schemas.microsoft.com/office/drawing/2014/main" id="{865A0963-33F3-53F7-D310-7AAE2F59CDB7}"/>
              </a:ext>
            </a:extLst>
          </p:cNvPr>
          <p:cNvPicPr>
            <a:picLocks noChangeAspect="1"/>
          </p:cNvPicPr>
          <p:nvPr/>
        </p:nvPicPr>
        <p:blipFill>
          <a:blip r:embed="rId2"/>
          <a:stretch>
            <a:fillRect/>
          </a:stretch>
        </p:blipFill>
        <p:spPr>
          <a:xfrm>
            <a:off x="1356199" y="0"/>
            <a:ext cx="9109212" cy="4743544"/>
          </a:xfrm>
          <a:prstGeom prst="rect">
            <a:avLst/>
          </a:prstGeom>
        </p:spPr>
      </p:pic>
      <p:sp>
        <p:nvSpPr>
          <p:cNvPr id="5" name="TextBox 4">
            <a:extLst>
              <a:ext uri="{FF2B5EF4-FFF2-40B4-BE49-F238E27FC236}">
                <a16:creationId xmlns:a16="http://schemas.microsoft.com/office/drawing/2014/main" id="{2B3BC8D0-BD5B-A013-47E5-53B13379746E}"/>
              </a:ext>
            </a:extLst>
          </p:cNvPr>
          <p:cNvSpPr txBox="1"/>
          <p:nvPr/>
        </p:nvSpPr>
        <p:spPr>
          <a:xfrm>
            <a:off x="460001" y="4838160"/>
            <a:ext cx="11271997" cy="2031325"/>
          </a:xfrm>
          <a:prstGeom prst="rect">
            <a:avLst/>
          </a:prstGeom>
          <a:noFill/>
        </p:spPr>
        <p:txBody>
          <a:bodyPr wrap="square">
            <a:spAutoFit/>
          </a:bodyPr>
          <a:lstStyle/>
          <a:p>
            <a:pPr marL="0" marR="0" algn="thaiDist"/>
            <a:r>
              <a:rPr lang="en-US" sz="1800" dirty="0">
                <a:solidFill>
                  <a:srgbClr val="05192D"/>
                </a:solidFill>
                <a:effectLst/>
                <a:latin typeface="Arial" panose="020B0604020202020204" pitchFamily="34" charset="0"/>
                <a:ea typeface="Times New Roman" panose="02020603050405020304" pitchFamily="18" charset="0"/>
              </a:rPr>
              <a:t>Unsurprisingly, </a:t>
            </a:r>
            <a:r>
              <a:rPr lang="en-US" sz="1800" dirty="0" err="1">
                <a:solidFill>
                  <a:srgbClr val="05192D"/>
                </a:solidFill>
                <a:effectLst/>
                <a:latin typeface="Arial" panose="020B0604020202020204" pitchFamily="34" charset="0"/>
                <a:ea typeface="Times New Roman" panose="02020603050405020304" pitchFamily="18" charset="0"/>
              </a:rPr>
              <a:t>Total_Stops</a:t>
            </a:r>
            <a:r>
              <a:rPr lang="en-US" sz="1800" dirty="0">
                <a:solidFill>
                  <a:srgbClr val="05192D"/>
                </a:solidFill>
                <a:effectLst/>
                <a:latin typeface="Arial" panose="020B0604020202020204" pitchFamily="34" charset="0"/>
                <a:ea typeface="Times New Roman" panose="02020603050405020304" pitchFamily="18" charset="0"/>
              </a:rPr>
              <a:t> is strongly correlated with Duration. What is interesting is that </a:t>
            </a:r>
            <a:r>
              <a:rPr lang="en-US" sz="1800" dirty="0" err="1">
                <a:solidFill>
                  <a:srgbClr val="05192D"/>
                </a:solidFill>
                <a:effectLst/>
                <a:latin typeface="Arial" panose="020B0604020202020204" pitchFamily="34" charset="0"/>
                <a:ea typeface="Times New Roman" panose="02020603050405020304" pitchFamily="18" charset="0"/>
              </a:rPr>
              <a:t>Total_Stops</a:t>
            </a:r>
            <a:r>
              <a:rPr lang="en-US" sz="1800" dirty="0">
                <a:solidFill>
                  <a:srgbClr val="05192D"/>
                </a:solidFill>
                <a:effectLst/>
                <a:latin typeface="Arial" panose="020B0604020202020204" pitchFamily="34" charset="0"/>
                <a:ea typeface="Times New Roman" panose="02020603050405020304" pitchFamily="18" charset="0"/>
              </a:rPr>
              <a:t> and Price are more strongly correlated than Duration is with Price! Let's see what else we can find out!</a:t>
            </a:r>
            <a:endParaRPr lang="en-US" sz="2400" dirty="0">
              <a:effectLst/>
              <a:latin typeface="Times New Roman" panose="02020603050405020304" pitchFamily="18" charset="0"/>
              <a:ea typeface="Times New Roman" panose="02020603050405020304" pitchFamily="18" charset="0"/>
            </a:endParaRPr>
          </a:p>
          <a:p>
            <a:endParaRPr lang="en-US" sz="1800" dirty="0">
              <a:solidFill>
                <a:srgbClr val="05192D"/>
              </a:solidFill>
              <a:effectLst/>
              <a:latin typeface="Arial" panose="020B0604020202020204" pitchFamily="34" charset="0"/>
              <a:ea typeface="Calibri" panose="020F0502020204030204" pitchFamily="34" charset="0"/>
            </a:endParaRPr>
          </a:p>
          <a:p>
            <a:r>
              <a:rPr lang="en-US" sz="1800" dirty="0">
                <a:solidFill>
                  <a:srgbClr val="05192D"/>
                </a:solidFill>
                <a:effectLst/>
                <a:latin typeface="Arial" panose="020B0604020202020204" pitchFamily="34" charset="0"/>
                <a:ea typeface="Calibri" panose="020F0502020204030204" pitchFamily="34" charset="0"/>
              </a:rPr>
              <a:t>Rechecking our data types, notice that there are three datetime variables - </a:t>
            </a:r>
            <a:r>
              <a:rPr lang="en-US" sz="1800" dirty="0" err="1">
                <a:solidFill>
                  <a:srgbClr val="05192D"/>
                </a:solidFill>
                <a:effectLst/>
                <a:latin typeface="Arial" panose="020B0604020202020204" pitchFamily="34" charset="0"/>
                <a:ea typeface="Calibri" panose="020F0502020204030204" pitchFamily="34" charset="0"/>
              </a:rPr>
              <a:t>Date_of_Journey</a:t>
            </a:r>
            <a:r>
              <a:rPr lang="en-US" sz="1800" dirty="0">
                <a:solidFill>
                  <a:srgbClr val="05192D"/>
                </a:solidFill>
                <a:effectLst/>
                <a:latin typeface="Arial" panose="020B0604020202020204" pitchFamily="34" charset="0"/>
                <a:ea typeface="Calibri" panose="020F0502020204030204" pitchFamily="34" charset="0"/>
              </a:rPr>
              <a:t>, </a:t>
            </a:r>
            <a:r>
              <a:rPr lang="en-US" sz="1800" dirty="0" err="1">
                <a:solidFill>
                  <a:srgbClr val="05192D"/>
                </a:solidFill>
                <a:effectLst/>
                <a:latin typeface="Arial" panose="020B0604020202020204" pitchFamily="34" charset="0"/>
                <a:ea typeface="Calibri" panose="020F0502020204030204" pitchFamily="34" charset="0"/>
              </a:rPr>
              <a:t>Dep_Time</a:t>
            </a:r>
            <a:r>
              <a:rPr lang="en-US" sz="1800" dirty="0">
                <a:solidFill>
                  <a:srgbClr val="05192D"/>
                </a:solidFill>
                <a:effectLst/>
                <a:latin typeface="Arial" panose="020B0604020202020204" pitchFamily="34" charset="0"/>
                <a:ea typeface="Calibri" panose="020F0502020204030204" pitchFamily="34" charset="0"/>
              </a:rPr>
              <a:t>, and </a:t>
            </a:r>
            <a:r>
              <a:rPr lang="en-US" sz="1800" dirty="0" err="1">
                <a:solidFill>
                  <a:srgbClr val="05192D"/>
                </a:solidFill>
                <a:effectLst/>
                <a:latin typeface="Arial" panose="020B0604020202020204" pitchFamily="34" charset="0"/>
                <a:ea typeface="Calibri" panose="020F0502020204030204" pitchFamily="34" charset="0"/>
              </a:rPr>
              <a:t>Arrival_Time</a:t>
            </a:r>
            <a:r>
              <a:rPr lang="en-US" sz="1800" dirty="0">
                <a:solidFill>
                  <a:srgbClr val="05192D"/>
                </a:solidFill>
                <a:effectLst/>
                <a:latin typeface="Arial" panose="020B0604020202020204" pitchFamily="34" charset="0"/>
                <a:ea typeface="Calibri" panose="020F0502020204030204" pitchFamily="34" charset="0"/>
              </a:rPr>
              <a:t>.</a:t>
            </a:r>
          </a:p>
          <a:p>
            <a:endParaRPr lang="en-US" dirty="0">
              <a:solidFill>
                <a:srgbClr val="05192D"/>
              </a:solidFill>
              <a:latin typeface="Arial" panose="020B0604020202020204" pitchFamily="34" charset="0"/>
              <a:ea typeface="Calibri" panose="020F0502020204030204" pitchFamily="34" charset="0"/>
            </a:endParaRPr>
          </a:p>
          <a:p>
            <a:r>
              <a:rPr lang="en-US" dirty="0">
                <a:solidFill>
                  <a:srgbClr val="05192D"/>
                </a:solidFill>
                <a:latin typeface="Arial" panose="020B0604020202020204" pitchFamily="34" charset="0"/>
                <a:ea typeface="Calibri" panose="020F0502020204030204" pitchFamily="34" charset="0"/>
              </a:rPr>
              <a:t>Don’t forget </a:t>
            </a:r>
            <a:r>
              <a:rPr lang="en-US" dirty="0" err="1">
                <a:solidFill>
                  <a:srgbClr val="05192D"/>
                </a:solidFill>
                <a:highlight>
                  <a:srgbClr val="FFFF00"/>
                </a:highlight>
                <a:latin typeface="Arial" panose="020B0604020202020204" pitchFamily="34" charset="0"/>
                <a:ea typeface="Calibri" panose="020F0502020204030204" pitchFamily="34" charset="0"/>
              </a:rPr>
              <a:t>numeric_only</a:t>
            </a:r>
            <a:r>
              <a:rPr lang="en-US" dirty="0">
                <a:solidFill>
                  <a:srgbClr val="05192D"/>
                </a:solidFill>
                <a:highlight>
                  <a:srgbClr val="FFFF00"/>
                </a:highlight>
                <a:latin typeface="Arial" panose="020B0604020202020204" pitchFamily="34" charset="0"/>
                <a:ea typeface="Calibri" panose="020F0502020204030204" pitchFamily="34" charset="0"/>
              </a:rPr>
              <a:t> = True</a:t>
            </a:r>
            <a:r>
              <a:rPr lang="en-US" dirty="0">
                <a:solidFill>
                  <a:srgbClr val="05192D"/>
                </a:solidFill>
                <a:latin typeface="Arial" panose="020B0604020202020204" pitchFamily="34" charset="0"/>
                <a:ea typeface="Calibri" panose="020F0502020204030204" pitchFamily="34" charset="0"/>
              </a:rPr>
              <a:t> argument.</a:t>
            </a:r>
            <a:endParaRPr lang="en-US" dirty="0"/>
          </a:p>
        </p:txBody>
      </p:sp>
    </p:spTree>
    <p:extLst>
      <p:ext uri="{BB962C8B-B14F-4D97-AF65-F5344CB8AC3E}">
        <p14:creationId xmlns:p14="http://schemas.microsoft.com/office/powerpoint/2010/main" val="3835747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8D6FAE-8E87-3592-CB1A-BF44F037990E}"/>
            </a:ext>
          </a:extLst>
        </p:cNvPr>
        <p:cNvGrpSpPr/>
        <p:nvPr/>
      </p:nvGrpSpPr>
      <p:grpSpPr>
        <a:xfrm>
          <a:off x="0" y="0"/>
          <a:ext cx="0" cy="0"/>
          <a:chOff x="0" y="0"/>
          <a:chExt cx="0" cy="0"/>
        </a:xfrm>
      </p:grpSpPr>
      <p:pic>
        <p:nvPicPr>
          <p:cNvPr id="4" name="Picture 3" descr="A screenshot of a computer program&#10;&#10;Description automatically generated">
            <a:extLst>
              <a:ext uri="{FF2B5EF4-FFF2-40B4-BE49-F238E27FC236}">
                <a16:creationId xmlns:a16="http://schemas.microsoft.com/office/drawing/2014/main" id="{0A41F782-F6FF-9C27-DFBC-B4C4C5292546}"/>
              </a:ext>
            </a:extLst>
          </p:cNvPr>
          <p:cNvPicPr>
            <a:picLocks noChangeAspect="1"/>
          </p:cNvPicPr>
          <p:nvPr/>
        </p:nvPicPr>
        <p:blipFill>
          <a:blip r:embed="rId2"/>
          <a:srcRect r="54812"/>
          <a:stretch/>
        </p:blipFill>
        <p:spPr>
          <a:xfrm>
            <a:off x="9464007" y="177747"/>
            <a:ext cx="2567884" cy="2882900"/>
          </a:xfrm>
          <a:prstGeom prst="rect">
            <a:avLst/>
          </a:prstGeom>
        </p:spPr>
      </p:pic>
      <p:sp>
        <p:nvSpPr>
          <p:cNvPr id="6" name="TextBox 5">
            <a:extLst>
              <a:ext uri="{FF2B5EF4-FFF2-40B4-BE49-F238E27FC236}">
                <a16:creationId xmlns:a16="http://schemas.microsoft.com/office/drawing/2014/main" id="{A35736F3-D78D-BAC8-F3B7-1A92E50CE2BC}"/>
              </a:ext>
            </a:extLst>
          </p:cNvPr>
          <p:cNvSpPr txBox="1"/>
          <p:nvPr/>
        </p:nvSpPr>
        <p:spPr>
          <a:xfrm>
            <a:off x="-1" y="452106"/>
            <a:ext cx="9399999" cy="2862322"/>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We know how to extract attributes from datetime values, so we can see if these offer any insights into pricing. To start, let's look at </a:t>
            </a:r>
            <a:r>
              <a:rPr lang="en-US" sz="1800" dirty="0" err="1">
                <a:solidFill>
                  <a:srgbClr val="05192D"/>
                </a:solidFill>
                <a:effectLst/>
                <a:latin typeface="Arial" panose="020B0604020202020204" pitchFamily="34" charset="0"/>
                <a:ea typeface="Calibri" panose="020F0502020204030204" pitchFamily="34" charset="0"/>
              </a:rPr>
              <a:t>Date_of_Journey</a:t>
            </a:r>
            <a:r>
              <a:rPr lang="en-US" sz="1800" dirty="0">
                <a:solidFill>
                  <a:srgbClr val="05192D"/>
                </a:solidFill>
                <a:effectLst/>
                <a:latin typeface="Arial" panose="020B0604020202020204" pitchFamily="34" charset="0"/>
                <a:ea typeface="Calibri" panose="020F0502020204030204" pitchFamily="34" charset="0"/>
              </a:rPr>
              <a:t>. If we think prices vary per month, it's worth using this attribute - we create it as a column in our DataFrame. </a:t>
            </a:r>
          </a:p>
          <a:p>
            <a:endParaRPr lang="en-US" sz="1800" dirty="0">
              <a:solidFill>
                <a:srgbClr val="05192D"/>
              </a:solidFill>
              <a:effectLst/>
              <a:latin typeface="Arial" panose="020B0604020202020204" pitchFamily="34" charset="0"/>
              <a:ea typeface="Calibri" panose="020F0502020204030204" pitchFamily="34" charset="0"/>
            </a:endParaRPr>
          </a:p>
          <a:p>
            <a:r>
              <a:rPr lang="en-US" sz="1800" dirty="0">
                <a:solidFill>
                  <a:srgbClr val="05192D"/>
                </a:solidFill>
                <a:effectLst/>
                <a:latin typeface="Arial" panose="020B0604020202020204" pitchFamily="34" charset="0"/>
                <a:ea typeface="Calibri" panose="020F0502020204030204" pitchFamily="34" charset="0"/>
              </a:rPr>
              <a:t>Perhaps prices might also differ depending on the day of the week? Let's grab that using the </a:t>
            </a:r>
            <a:r>
              <a:rPr lang="en-US" sz="1800" dirty="0" err="1">
                <a:solidFill>
                  <a:srgbClr val="05192D"/>
                </a:solidFill>
                <a:effectLst/>
                <a:latin typeface="Arial" panose="020B0604020202020204" pitchFamily="34" charset="0"/>
                <a:ea typeface="Calibri" panose="020F0502020204030204" pitchFamily="34" charset="0"/>
              </a:rPr>
              <a:t>dt.weekday</a:t>
            </a:r>
            <a:r>
              <a:rPr lang="en-US" sz="1800" dirty="0">
                <a:solidFill>
                  <a:srgbClr val="05192D"/>
                </a:solidFill>
                <a:effectLst/>
                <a:latin typeface="Arial" panose="020B0604020202020204" pitchFamily="34" charset="0"/>
                <a:ea typeface="Calibri" panose="020F0502020204030204" pitchFamily="34" charset="0"/>
              </a:rPr>
              <a:t> attribute. It returns values of zero, representing Monday, through to seven, for Sunday. </a:t>
            </a:r>
          </a:p>
          <a:p>
            <a:endParaRPr lang="en-US" dirty="0">
              <a:solidFill>
                <a:srgbClr val="05192D"/>
              </a:solidFill>
              <a:latin typeface="Arial" panose="020B0604020202020204" pitchFamily="34" charset="0"/>
              <a:ea typeface="Calibri" panose="020F0502020204030204" pitchFamily="34" charset="0"/>
            </a:endParaRPr>
          </a:p>
          <a:p>
            <a:r>
              <a:rPr lang="en-US" sz="1800" dirty="0">
                <a:solidFill>
                  <a:srgbClr val="05192D"/>
                </a:solidFill>
                <a:effectLst/>
                <a:latin typeface="Arial" panose="020B0604020202020204" pitchFamily="34" charset="0"/>
                <a:ea typeface="Calibri" panose="020F0502020204030204" pitchFamily="34" charset="0"/>
              </a:rPr>
              <a:t>Previewing these columns we see the first flight, departing on the 6th September, was a Friday, indicated by a four.</a:t>
            </a:r>
            <a:endParaRPr lang="en-US" dirty="0"/>
          </a:p>
        </p:txBody>
      </p:sp>
      <p:sp>
        <p:nvSpPr>
          <p:cNvPr id="8" name="TextBox 7">
            <a:extLst>
              <a:ext uri="{FF2B5EF4-FFF2-40B4-BE49-F238E27FC236}">
                <a16:creationId xmlns:a16="http://schemas.microsoft.com/office/drawing/2014/main" id="{16F9D228-8416-61B1-80F6-FBEFB6E89566}"/>
              </a:ext>
            </a:extLst>
          </p:cNvPr>
          <p:cNvSpPr txBox="1"/>
          <p:nvPr/>
        </p:nvSpPr>
        <p:spPr>
          <a:xfrm>
            <a:off x="0" y="82775"/>
            <a:ext cx="6098240" cy="369332"/>
          </a:xfrm>
          <a:prstGeom prst="rect">
            <a:avLst/>
          </a:prstGeom>
          <a:noFill/>
        </p:spPr>
        <p:txBody>
          <a:bodyPr wrap="square">
            <a:spAutoFit/>
          </a:bodyPr>
          <a:lstStyle/>
          <a:p>
            <a:r>
              <a:rPr lang="en-US" sz="1800" b="1" dirty="0">
                <a:solidFill>
                  <a:srgbClr val="05192D"/>
                </a:solidFill>
                <a:effectLst/>
                <a:latin typeface="Arial" panose="020B0604020202020204" pitchFamily="34" charset="0"/>
                <a:ea typeface="Calibri" panose="020F0502020204030204" pitchFamily="34" charset="0"/>
              </a:rPr>
              <a:t>Extracting Months and Weekdays</a:t>
            </a:r>
            <a:endParaRPr lang="en-US" dirty="0"/>
          </a:p>
        </p:txBody>
      </p:sp>
      <p:pic>
        <p:nvPicPr>
          <p:cNvPr id="9" name="Picture 8" descr="A screenshot of a computer program&#10;&#10;Description automatically generated">
            <a:extLst>
              <a:ext uri="{FF2B5EF4-FFF2-40B4-BE49-F238E27FC236}">
                <a16:creationId xmlns:a16="http://schemas.microsoft.com/office/drawing/2014/main" id="{D9284BB9-F6E2-276B-DA42-472D6BB96C72}"/>
              </a:ext>
            </a:extLst>
          </p:cNvPr>
          <p:cNvPicPr>
            <a:picLocks noChangeAspect="1"/>
          </p:cNvPicPr>
          <p:nvPr/>
        </p:nvPicPr>
        <p:blipFill>
          <a:blip r:embed="rId3"/>
          <a:stretch>
            <a:fillRect/>
          </a:stretch>
        </p:blipFill>
        <p:spPr>
          <a:xfrm>
            <a:off x="2576535" y="3797353"/>
            <a:ext cx="7038930" cy="2646404"/>
          </a:xfrm>
          <a:prstGeom prst="rect">
            <a:avLst/>
          </a:prstGeom>
        </p:spPr>
      </p:pic>
    </p:spTree>
    <p:extLst>
      <p:ext uri="{BB962C8B-B14F-4D97-AF65-F5344CB8AC3E}">
        <p14:creationId xmlns:p14="http://schemas.microsoft.com/office/powerpoint/2010/main" val="125099300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8BA3BD-5A17-E062-3764-01441EBE4FA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C4BA4C74-27B0-6983-1DEA-9E09C62B5857}"/>
              </a:ext>
            </a:extLst>
          </p:cNvPr>
          <p:cNvSpPr txBox="1"/>
          <p:nvPr/>
        </p:nvSpPr>
        <p:spPr>
          <a:xfrm>
            <a:off x="319368" y="458581"/>
            <a:ext cx="11621620" cy="670120"/>
          </a:xfrm>
          <a:prstGeom prst="rect">
            <a:avLst/>
          </a:prstGeom>
          <a:noFill/>
        </p:spPr>
        <p:txBody>
          <a:bodyPr wrap="square">
            <a:spAutoFit/>
          </a:bodyPr>
          <a:lstStyle/>
          <a:p>
            <a:pPr marL="0" marR="0">
              <a:lnSpc>
                <a:spcPct val="107000"/>
              </a:lnSpc>
              <a:spcAft>
                <a:spcPts val="800"/>
              </a:spcAft>
            </a:pPr>
            <a:r>
              <a:rPr lang="en-US" sz="1800" dirty="0">
                <a:solidFill>
                  <a:srgbClr val="05192D"/>
                </a:solidFill>
                <a:effectLst/>
                <a:latin typeface="Arial" panose="020B0604020202020204" pitchFamily="34" charset="0"/>
                <a:ea typeface="Calibri" panose="020F0502020204030204" pitchFamily="34" charset="0"/>
              </a:rPr>
              <a:t>We might wonder if people tend to pay more to depart or arrive at more convenient times. We extract the hour of departure and arrival from those respective columns too.</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pic>
        <p:nvPicPr>
          <p:cNvPr id="4" name="Picture 3" descr="A close-up of a computer code&#10;&#10;Description automatically generated">
            <a:extLst>
              <a:ext uri="{FF2B5EF4-FFF2-40B4-BE49-F238E27FC236}">
                <a16:creationId xmlns:a16="http://schemas.microsoft.com/office/drawing/2014/main" id="{378CC5FB-2863-A6C5-FC0E-8AB52F5981D9}"/>
              </a:ext>
            </a:extLst>
          </p:cNvPr>
          <p:cNvPicPr>
            <a:picLocks noChangeAspect="1"/>
          </p:cNvPicPr>
          <p:nvPr/>
        </p:nvPicPr>
        <p:blipFill>
          <a:blip r:embed="rId2"/>
          <a:stretch>
            <a:fillRect/>
          </a:stretch>
        </p:blipFill>
        <p:spPr>
          <a:xfrm>
            <a:off x="2272362" y="1128701"/>
            <a:ext cx="7715632" cy="1275499"/>
          </a:xfrm>
          <a:prstGeom prst="rect">
            <a:avLst/>
          </a:prstGeom>
        </p:spPr>
      </p:pic>
      <p:sp>
        <p:nvSpPr>
          <p:cNvPr id="6" name="TextBox 5">
            <a:extLst>
              <a:ext uri="{FF2B5EF4-FFF2-40B4-BE49-F238E27FC236}">
                <a16:creationId xmlns:a16="http://schemas.microsoft.com/office/drawing/2014/main" id="{1A6D8A27-5C9B-3132-595C-A8628AB6B420}"/>
              </a:ext>
            </a:extLst>
          </p:cNvPr>
          <p:cNvSpPr txBox="1"/>
          <p:nvPr/>
        </p:nvSpPr>
        <p:spPr>
          <a:xfrm>
            <a:off x="319367" y="2404200"/>
            <a:ext cx="11621619" cy="923330"/>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Because they are numeric, we can calculate correlation between these new datetime features and other variables. Re-plotting our heatmap, unfortunately there aren't any new strong relationships. </a:t>
            </a:r>
            <a:r>
              <a:rPr lang="en-US" sz="1800" b="1" dirty="0">
                <a:solidFill>
                  <a:srgbClr val="FF0000"/>
                </a:solidFill>
                <a:effectLst/>
                <a:latin typeface="Arial" panose="020B0604020202020204" pitchFamily="34" charset="0"/>
                <a:ea typeface="Calibri" panose="020F0502020204030204" pitchFamily="34" charset="0"/>
              </a:rPr>
              <a:t>But we wouldn't have known this if we hadn't generated these features.</a:t>
            </a:r>
            <a:endParaRPr lang="en-US" dirty="0"/>
          </a:p>
        </p:txBody>
      </p:sp>
      <p:pic>
        <p:nvPicPr>
          <p:cNvPr id="7" name="Picture 6" descr="A screenshot of a graph&#10;&#10;Description automatically generated">
            <a:extLst>
              <a:ext uri="{FF2B5EF4-FFF2-40B4-BE49-F238E27FC236}">
                <a16:creationId xmlns:a16="http://schemas.microsoft.com/office/drawing/2014/main" id="{3F1623E0-ED7A-BC33-A2A8-508297E88524}"/>
              </a:ext>
            </a:extLst>
          </p:cNvPr>
          <p:cNvPicPr>
            <a:picLocks noChangeAspect="1"/>
          </p:cNvPicPr>
          <p:nvPr/>
        </p:nvPicPr>
        <p:blipFill>
          <a:blip r:embed="rId3"/>
          <a:stretch>
            <a:fillRect/>
          </a:stretch>
        </p:blipFill>
        <p:spPr>
          <a:xfrm>
            <a:off x="4653023" y="3429001"/>
            <a:ext cx="3903225" cy="1998512"/>
          </a:xfrm>
          <a:prstGeom prst="rect">
            <a:avLst/>
          </a:prstGeom>
        </p:spPr>
      </p:pic>
      <p:sp>
        <p:nvSpPr>
          <p:cNvPr id="2" name="TextBox 1">
            <a:extLst>
              <a:ext uri="{FF2B5EF4-FFF2-40B4-BE49-F238E27FC236}">
                <a16:creationId xmlns:a16="http://schemas.microsoft.com/office/drawing/2014/main" id="{859F13D5-9F53-E03A-B293-A9E1E2A77A05}"/>
              </a:ext>
            </a:extLst>
          </p:cNvPr>
          <p:cNvSpPr txBox="1"/>
          <p:nvPr/>
        </p:nvSpPr>
        <p:spPr>
          <a:xfrm>
            <a:off x="285190" y="5682810"/>
            <a:ext cx="11621619" cy="923330"/>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Note: If the data type of ’</a:t>
            </a:r>
            <a:r>
              <a:rPr lang="en-US" sz="1800" dirty="0" err="1">
                <a:solidFill>
                  <a:srgbClr val="05192D"/>
                </a:solidFill>
                <a:effectLst/>
                <a:latin typeface="Arial" panose="020B0604020202020204" pitchFamily="34" charset="0"/>
                <a:ea typeface="Calibri" panose="020F0502020204030204" pitchFamily="34" charset="0"/>
              </a:rPr>
              <a:t>Dep_Time</a:t>
            </a:r>
            <a:r>
              <a:rPr lang="en-US" sz="1800" dirty="0">
                <a:solidFill>
                  <a:srgbClr val="05192D"/>
                </a:solidFill>
                <a:effectLst/>
                <a:latin typeface="Arial" panose="020B0604020202020204" pitchFamily="34" charset="0"/>
                <a:ea typeface="Calibri" panose="020F0502020204030204" pitchFamily="34" charset="0"/>
              </a:rPr>
              <a:t>’ and ‘</a:t>
            </a:r>
            <a:r>
              <a:rPr lang="en-US" sz="1800" dirty="0" err="1">
                <a:solidFill>
                  <a:srgbClr val="05192D"/>
                </a:solidFill>
                <a:effectLst/>
                <a:latin typeface="Arial" panose="020B0604020202020204" pitchFamily="34" charset="0"/>
                <a:ea typeface="Calibri" panose="020F0502020204030204" pitchFamily="34" charset="0"/>
              </a:rPr>
              <a:t>Arrival_Time</a:t>
            </a:r>
            <a:r>
              <a:rPr lang="en-US" sz="1800" dirty="0">
                <a:solidFill>
                  <a:srgbClr val="05192D"/>
                </a:solidFill>
                <a:effectLst/>
                <a:latin typeface="Arial" panose="020B0604020202020204" pitchFamily="34" charset="0"/>
                <a:ea typeface="Calibri" panose="020F0502020204030204" pitchFamily="34" charset="0"/>
              </a:rPr>
              <a:t>’ is not </a:t>
            </a:r>
            <a:r>
              <a:rPr lang="en-US" sz="1800" dirty="0" err="1">
                <a:solidFill>
                  <a:srgbClr val="05192D"/>
                </a:solidFill>
                <a:effectLst/>
                <a:latin typeface="Arial" panose="020B0604020202020204" pitchFamily="34" charset="0"/>
                <a:ea typeface="Calibri" panose="020F0502020204030204" pitchFamily="34" charset="0"/>
              </a:rPr>
              <a:t>DateTime</a:t>
            </a:r>
            <a:r>
              <a:rPr lang="en-US" sz="1800" dirty="0">
                <a:solidFill>
                  <a:srgbClr val="05192D"/>
                </a:solidFill>
                <a:effectLst/>
                <a:latin typeface="Arial" panose="020B0604020202020204" pitchFamily="34" charset="0"/>
                <a:ea typeface="Calibri" panose="020F0502020204030204" pitchFamily="34" charset="0"/>
              </a:rPr>
              <a:t> format, you must change their data type to </a:t>
            </a:r>
            <a:r>
              <a:rPr lang="en-US" sz="1800" dirty="0" err="1">
                <a:solidFill>
                  <a:srgbClr val="05192D"/>
                </a:solidFill>
                <a:effectLst/>
                <a:latin typeface="Arial" panose="020B0604020202020204" pitchFamily="34" charset="0"/>
                <a:ea typeface="Calibri" panose="020F0502020204030204" pitchFamily="34" charset="0"/>
              </a:rPr>
              <a:t>DateTime</a:t>
            </a:r>
            <a:r>
              <a:rPr lang="en-US" sz="1800" dirty="0">
                <a:solidFill>
                  <a:srgbClr val="05192D"/>
                </a:solidFill>
                <a:effectLst/>
                <a:latin typeface="Arial" panose="020B0604020202020204" pitchFamily="34" charset="0"/>
                <a:ea typeface="Calibri" panose="020F0502020204030204" pitchFamily="34" charset="0"/>
              </a:rPr>
              <a:t> format.’</a:t>
            </a:r>
          </a:p>
          <a:p>
            <a:r>
              <a:rPr lang="en-US" dirty="0">
                <a:solidFill>
                  <a:srgbClr val="05192D"/>
                </a:solidFill>
                <a:latin typeface="Arial" panose="020B0604020202020204" pitchFamily="34" charset="0"/>
                <a:ea typeface="Calibri" panose="020F0502020204030204" pitchFamily="34" charset="0"/>
              </a:rPr>
              <a:t>For instance, planes['</a:t>
            </a:r>
            <a:r>
              <a:rPr lang="en-US" dirty="0" err="1">
                <a:solidFill>
                  <a:srgbClr val="05192D"/>
                </a:solidFill>
                <a:latin typeface="Arial" panose="020B0604020202020204" pitchFamily="34" charset="0"/>
                <a:ea typeface="Calibri" panose="020F0502020204030204" pitchFamily="34" charset="0"/>
              </a:rPr>
              <a:t>Dep_Time</a:t>
            </a:r>
            <a:r>
              <a:rPr lang="en-US" dirty="0">
                <a:solidFill>
                  <a:srgbClr val="05192D"/>
                </a:solidFill>
                <a:latin typeface="Arial" panose="020B0604020202020204" pitchFamily="34" charset="0"/>
                <a:ea typeface="Calibri" panose="020F0502020204030204" pitchFamily="34" charset="0"/>
              </a:rPr>
              <a:t>'] = </a:t>
            </a:r>
            <a:r>
              <a:rPr lang="en-US" dirty="0" err="1">
                <a:solidFill>
                  <a:srgbClr val="05192D"/>
                </a:solidFill>
                <a:latin typeface="Arial" panose="020B0604020202020204" pitchFamily="34" charset="0"/>
                <a:ea typeface="Calibri" panose="020F0502020204030204" pitchFamily="34" charset="0"/>
              </a:rPr>
              <a:t>pd.to_datetime</a:t>
            </a:r>
            <a:r>
              <a:rPr lang="en-US" dirty="0">
                <a:solidFill>
                  <a:srgbClr val="05192D"/>
                </a:solidFill>
                <a:latin typeface="Arial" panose="020B0604020202020204" pitchFamily="34" charset="0"/>
                <a:ea typeface="Calibri" panose="020F0502020204030204" pitchFamily="34" charset="0"/>
              </a:rPr>
              <a:t>(planes['</a:t>
            </a:r>
            <a:r>
              <a:rPr lang="en-US" dirty="0" err="1">
                <a:solidFill>
                  <a:srgbClr val="05192D"/>
                </a:solidFill>
                <a:latin typeface="Arial" panose="020B0604020202020204" pitchFamily="34" charset="0"/>
                <a:ea typeface="Calibri" panose="020F0502020204030204" pitchFamily="34" charset="0"/>
              </a:rPr>
              <a:t>Dep_Time</a:t>
            </a:r>
            <a:r>
              <a:rPr lang="en-US" dirty="0">
                <a:solidFill>
                  <a:srgbClr val="05192D"/>
                </a:solidFill>
                <a:latin typeface="Arial" panose="020B0604020202020204" pitchFamily="34" charset="0"/>
                <a:ea typeface="Calibri" panose="020F0502020204030204" pitchFamily="34" charset="0"/>
              </a:rPr>
              <a:t>'], format='mixed')</a:t>
            </a:r>
            <a:endParaRPr lang="en-US" dirty="0"/>
          </a:p>
        </p:txBody>
      </p:sp>
    </p:spTree>
    <p:extLst>
      <p:ext uri="{BB962C8B-B14F-4D97-AF65-F5344CB8AC3E}">
        <p14:creationId xmlns:p14="http://schemas.microsoft.com/office/powerpoint/2010/main" val="427828956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graph&#10;&#10;Description automatically generated">
            <a:extLst>
              <a:ext uri="{FF2B5EF4-FFF2-40B4-BE49-F238E27FC236}">
                <a16:creationId xmlns:a16="http://schemas.microsoft.com/office/drawing/2014/main" id="{85CFBDA1-F196-FAAB-A87A-36C80660B917}"/>
              </a:ext>
            </a:extLst>
          </p:cNvPr>
          <p:cNvPicPr>
            <a:picLocks noChangeAspect="1"/>
          </p:cNvPicPr>
          <p:nvPr/>
        </p:nvPicPr>
        <p:blipFill>
          <a:blip r:embed="rId2"/>
          <a:stretch>
            <a:fillRect/>
          </a:stretch>
        </p:blipFill>
        <p:spPr>
          <a:xfrm>
            <a:off x="0" y="314668"/>
            <a:ext cx="12164987" cy="6228663"/>
          </a:xfrm>
          <a:prstGeom prst="rect">
            <a:avLst/>
          </a:prstGeom>
        </p:spPr>
      </p:pic>
    </p:spTree>
    <p:extLst>
      <p:ext uri="{BB962C8B-B14F-4D97-AF65-F5344CB8AC3E}">
        <p14:creationId xmlns:p14="http://schemas.microsoft.com/office/powerpoint/2010/main" val="354051501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EB02B8-AFB0-DA28-4D71-2EF02A14EAB2}"/>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E1B01855-4517-56D0-04BA-1A75C11405D3}"/>
              </a:ext>
            </a:extLst>
          </p:cNvPr>
          <p:cNvSpPr txBox="1"/>
          <p:nvPr/>
        </p:nvSpPr>
        <p:spPr>
          <a:xfrm>
            <a:off x="319367" y="458581"/>
            <a:ext cx="11500597" cy="467629"/>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Another Technique to Generate New Features</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5" name="TextBox 4">
            <a:extLst>
              <a:ext uri="{FF2B5EF4-FFF2-40B4-BE49-F238E27FC236}">
                <a16:creationId xmlns:a16="http://schemas.microsoft.com/office/drawing/2014/main" id="{E7DE69DF-B8A3-F92E-DF9A-737A8FCF7C17}"/>
              </a:ext>
            </a:extLst>
          </p:cNvPr>
          <p:cNvSpPr txBox="1"/>
          <p:nvPr/>
        </p:nvSpPr>
        <p:spPr>
          <a:xfrm>
            <a:off x="319366" y="926210"/>
            <a:ext cx="11500597" cy="923330"/>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There’s another technique we can use to generate new features. </a:t>
            </a:r>
            <a:r>
              <a:rPr lang="en-US" sz="1800" dirty="0">
                <a:solidFill>
                  <a:srgbClr val="05192D"/>
                </a:solidFill>
                <a:effectLst/>
                <a:highlight>
                  <a:srgbClr val="FFFF00"/>
                </a:highlight>
                <a:latin typeface="Arial" panose="020B0604020202020204" pitchFamily="34" charset="0"/>
                <a:ea typeface="Calibri" panose="020F0502020204030204" pitchFamily="34" charset="0"/>
              </a:rPr>
              <a:t>We can group numeric data and label them as classes.</a:t>
            </a:r>
            <a:r>
              <a:rPr lang="en-US" sz="1800" dirty="0">
                <a:solidFill>
                  <a:srgbClr val="05192D"/>
                </a:solidFill>
                <a:effectLst/>
                <a:latin typeface="Arial" panose="020B0604020202020204" pitchFamily="34" charset="0"/>
                <a:ea typeface="Calibri" panose="020F0502020204030204" pitchFamily="34" charset="0"/>
              </a:rPr>
              <a:t> For example, we don't have a column for ticket type. We could use descriptive statistics to label flights as economy, premium economy, business class, or first class, based on prices within specific ranges, or bins.</a:t>
            </a:r>
            <a:endParaRPr lang="en-US" dirty="0"/>
          </a:p>
        </p:txBody>
      </p:sp>
      <p:pic>
        <p:nvPicPr>
          <p:cNvPr id="6" name="Picture 5" descr="A screenshot of a computer code&#10;&#10;Description automatically generated">
            <a:extLst>
              <a:ext uri="{FF2B5EF4-FFF2-40B4-BE49-F238E27FC236}">
                <a16:creationId xmlns:a16="http://schemas.microsoft.com/office/drawing/2014/main" id="{598D855B-60F7-DD42-9368-70A9FEE9E669}"/>
              </a:ext>
            </a:extLst>
          </p:cNvPr>
          <p:cNvPicPr>
            <a:picLocks noChangeAspect="1"/>
          </p:cNvPicPr>
          <p:nvPr/>
        </p:nvPicPr>
        <p:blipFill>
          <a:blip r:embed="rId2"/>
          <a:stretch>
            <a:fillRect/>
          </a:stretch>
        </p:blipFill>
        <p:spPr>
          <a:xfrm>
            <a:off x="3076462" y="1911748"/>
            <a:ext cx="6039075" cy="3034504"/>
          </a:xfrm>
          <a:prstGeom prst="rect">
            <a:avLst/>
          </a:prstGeom>
        </p:spPr>
      </p:pic>
      <p:sp>
        <p:nvSpPr>
          <p:cNvPr id="8" name="TextBox 7">
            <a:extLst>
              <a:ext uri="{FF2B5EF4-FFF2-40B4-BE49-F238E27FC236}">
                <a16:creationId xmlns:a16="http://schemas.microsoft.com/office/drawing/2014/main" id="{0EA990D9-7C48-A23C-79B4-C38F08AF509D}"/>
              </a:ext>
            </a:extLst>
          </p:cNvPr>
          <p:cNvSpPr txBox="1"/>
          <p:nvPr/>
        </p:nvSpPr>
        <p:spPr>
          <a:xfrm>
            <a:off x="345700" y="5331189"/>
            <a:ext cx="11500597" cy="923330"/>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We'll split equally across the price range using quartiles. We first store the 25th percentile using the quantile method. We get the 50th percentile by calling the median. Next we get the 75th percentile, and lastly, we store the maximum value.</a:t>
            </a:r>
            <a:endParaRPr lang="en-US" dirty="0"/>
          </a:p>
        </p:txBody>
      </p:sp>
    </p:spTree>
    <p:extLst>
      <p:ext uri="{BB962C8B-B14F-4D97-AF65-F5344CB8AC3E}">
        <p14:creationId xmlns:p14="http://schemas.microsoft.com/office/powerpoint/2010/main" val="147560348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FF11FB-4D06-36C8-9D79-594297C5C821}"/>
            </a:ext>
          </a:extLst>
        </p:cNvPr>
        <p:cNvGrpSpPr/>
        <p:nvPr/>
      </p:nvGrpSpPr>
      <p:grpSpPr>
        <a:xfrm>
          <a:off x="0" y="0"/>
          <a:ext cx="0" cy="0"/>
          <a:chOff x="0" y="0"/>
          <a:chExt cx="0" cy="0"/>
        </a:xfrm>
      </p:grpSpPr>
      <p:pic>
        <p:nvPicPr>
          <p:cNvPr id="2" name="Picture 1" descr="A white background with black text&#10;&#10;Description automatically generated">
            <a:extLst>
              <a:ext uri="{FF2B5EF4-FFF2-40B4-BE49-F238E27FC236}">
                <a16:creationId xmlns:a16="http://schemas.microsoft.com/office/drawing/2014/main" id="{80E9AAFB-3F4E-D93C-6D7C-A595F3E5BE66}"/>
              </a:ext>
            </a:extLst>
          </p:cNvPr>
          <p:cNvPicPr>
            <a:picLocks noChangeAspect="1"/>
          </p:cNvPicPr>
          <p:nvPr/>
        </p:nvPicPr>
        <p:blipFill>
          <a:blip r:embed="rId2"/>
          <a:stretch>
            <a:fillRect/>
          </a:stretch>
        </p:blipFill>
        <p:spPr>
          <a:xfrm>
            <a:off x="1906250" y="333188"/>
            <a:ext cx="8379500" cy="1885576"/>
          </a:xfrm>
          <a:prstGeom prst="rect">
            <a:avLst/>
          </a:prstGeom>
        </p:spPr>
      </p:pic>
      <p:sp>
        <p:nvSpPr>
          <p:cNvPr id="5" name="TextBox 4">
            <a:extLst>
              <a:ext uri="{FF2B5EF4-FFF2-40B4-BE49-F238E27FC236}">
                <a16:creationId xmlns:a16="http://schemas.microsoft.com/office/drawing/2014/main" id="{A2483C96-75AD-5AF6-982C-9EA3EB8CC374}"/>
              </a:ext>
            </a:extLst>
          </p:cNvPr>
          <p:cNvSpPr txBox="1"/>
          <p:nvPr/>
        </p:nvSpPr>
        <p:spPr>
          <a:xfrm>
            <a:off x="144554" y="3244334"/>
            <a:ext cx="11930903" cy="369332"/>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Then create labels. Next, we create the bins, a list starting from zero and including our descriptive statistic variables.</a:t>
            </a:r>
            <a:endParaRPr lang="en-US" dirty="0"/>
          </a:p>
        </p:txBody>
      </p:sp>
      <p:pic>
        <p:nvPicPr>
          <p:cNvPr id="6" name="Picture 5" descr="A close-up of a computer code&#10;&#10;Description automatically generated">
            <a:extLst>
              <a:ext uri="{FF2B5EF4-FFF2-40B4-BE49-F238E27FC236}">
                <a16:creationId xmlns:a16="http://schemas.microsoft.com/office/drawing/2014/main" id="{EDDCA838-6592-6D7D-B4D3-FA6E16B2086B}"/>
              </a:ext>
            </a:extLst>
          </p:cNvPr>
          <p:cNvPicPr>
            <a:picLocks noChangeAspect="1"/>
          </p:cNvPicPr>
          <p:nvPr/>
        </p:nvPicPr>
        <p:blipFill>
          <a:blip r:embed="rId3"/>
          <a:stretch>
            <a:fillRect/>
          </a:stretch>
        </p:blipFill>
        <p:spPr>
          <a:xfrm>
            <a:off x="1044916" y="4017398"/>
            <a:ext cx="10130180" cy="1730749"/>
          </a:xfrm>
          <a:prstGeom prst="rect">
            <a:avLst/>
          </a:prstGeom>
        </p:spPr>
      </p:pic>
    </p:spTree>
    <p:extLst>
      <p:ext uri="{BB962C8B-B14F-4D97-AF65-F5344CB8AC3E}">
        <p14:creationId xmlns:p14="http://schemas.microsoft.com/office/powerpoint/2010/main" val="399232065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28A8D2-F6F7-9F30-C86D-3595C3E0006C}"/>
            </a:ext>
          </a:extLst>
        </p:cNvPr>
        <p:cNvGrpSpPr/>
        <p:nvPr/>
      </p:nvGrpSpPr>
      <p:grpSpPr>
        <a:xfrm>
          <a:off x="0" y="0"/>
          <a:ext cx="0" cy="0"/>
          <a:chOff x="0" y="0"/>
          <a:chExt cx="0" cy="0"/>
        </a:xfrm>
      </p:grpSpPr>
      <p:pic>
        <p:nvPicPr>
          <p:cNvPr id="2" name="Picture 1" descr="A diagram of a process&#10;&#10;Description automatically generated">
            <a:extLst>
              <a:ext uri="{FF2B5EF4-FFF2-40B4-BE49-F238E27FC236}">
                <a16:creationId xmlns:a16="http://schemas.microsoft.com/office/drawing/2014/main" id="{0B5E9294-8714-9FC1-D1E2-9FC852AC9237}"/>
              </a:ext>
            </a:extLst>
          </p:cNvPr>
          <p:cNvPicPr>
            <a:picLocks noChangeAspect="1"/>
          </p:cNvPicPr>
          <p:nvPr/>
        </p:nvPicPr>
        <p:blipFill>
          <a:blip r:embed="rId2"/>
          <a:stretch>
            <a:fillRect/>
          </a:stretch>
        </p:blipFill>
        <p:spPr>
          <a:xfrm>
            <a:off x="2256082" y="215152"/>
            <a:ext cx="7679836" cy="3729318"/>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2D8383C2-DCC7-36D6-A277-83B61ADD5D44}"/>
              </a:ext>
            </a:extLst>
          </p:cNvPr>
          <p:cNvPicPr>
            <a:picLocks noChangeAspect="1"/>
          </p:cNvPicPr>
          <p:nvPr/>
        </p:nvPicPr>
        <p:blipFill>
          <a:blip r:embed="rId3"/>
          <a:stretch>
            <a:fillRect/>
          </a:stretch>
        </p:blipFill>
        <p:spPr>
          <a:xfrm>
            <a:off x="2463122" y="4359022"/>
            <a:ext cx="7265756" cy="2498978"/>
          </a:xfrm>
          <a:prstGeom prst="rect">
            <a:avLst/>
          </a:prstGeom>
        </p:spPr>
      </p:pic>
      <p:sp>
        <p:nvSpPr>
          <p:cNvPr id="6" name="TextBox 5">
            <a:extLst>
              <a:ext uri="{FF2B5EF4-FFF2-40B4-BE49-F238E27FC236}">
                <a16:creationId xmlns:a16="http://schemas.microsoft.com/office/drawing/2014/main" id="{871F7848-13B9-8DD4-4C38-8970F580C115}"/>
              </a:ext>
            </a:extLst>
          </p:cNvPr>
          <p:cNvSpPr txBox="1"/>
          <p:nvPr/>
        </p:nvSpPr>
        <p:spPr>
          <a:xfrm>
            <a:off x="386603" y="3944470"/>
            <a:ext cx="6098240" cy="369332"/>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Then preview the price categories.</a:t>
            </a:r>
            <a:endParaRPr lang="en-US" dirty="0"/>
          </a:p>
        </p:txBody>
      </p:sp>
    </p:spTree>
    <p:extLst>
      <p:ext uri="{BB962C8B-B14F-4D97-AF65-F5344CB8AC3E}">
        <p14:creationId xmlns:p14="http://schemas.microsoft.com/office/powerpoint/2010/main" val="271982329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282319-187F-8FF3-6991-2DEE0882810D}"/>
            </a:ext>
          </a:extLst>
        </p:cNvPr>
        <p:cNvGrpSpPr/>
        <p:nvPr/>
      </p:nvGrpSpPr>
      <p:grpSpPr>
        <a:xfrm>
          <a:off x="0" y="0"/>
          <a:ext cx="0" cy="0"/>
          <a:chOff x="0" y="0"/>
          <a:chExt cx="0" cy="0"/>
        </a:xfrm>
      </p:grpSpPr>
      <p:pic>
        <p:nvPicPr>
          <p:cNvPr id="2" name="Picture 1" descr="A white background with black text&#10;&#10;Description automatically generated">
            <a:extLst>
              <a:ext uri="{FF2B5EF4-FFF2-40B4-BE49-F238E27FC236}">
                <a16:creationId xmlns:a16="http://schemas.microsoft.com/office/drawing/2014/main" id="{3C1E55C9-35F7-0A30-B471-7813BC4FD3ED}"/>
              </a:ext>
            </a:extLst>
          </p:cNvPr>
          <p:cNvPicPr>
            <a:picLocks noChangeAspect="1"/>
          </p:cNvPicPr>
          <p:nvPr/>
        </p:nvPicPr>
        <p:blipFill>
          <a:blip r:embed="rId2"/>
          <a:stretch>
            <a:fillRect/>
          </a:stretch>
        </p:blipFill>
        <p:spPr>
          <a:xfrm>
            <a:off x="1668986" y="143995"/>
            <a:ext cx="8854027" cy="1496545"/>
          </a:xfrm>
          <a:prstGeom prst="rect">
            <a:avLst/>
          </a:prstGeom>
        </p:spPr>
      </p:pic>
      <p:pic>
        <p:nvPicPr>
          <p:cNvPr id="4" name="Picture 3" descr="A graph of different colored bars&#10;&#10;Description automatically generated">
            <a:extLst>
              <a:ext uri="{FF2B5EF4-FFF2-40B4-BE49-F238E27FC236}">
                <a16:creationId xmlns:a16="http://schemas.microsoft.com/office/drawing/2014/main" id="{85591807-E636-6235-1928-7CF87A6CCBA5}"/>
              </a:ext>
            </a:extLst>
          </p:cNvPr>
          <p:cNvPicPr>
            <a:picLocks noChangeAspect="1"/>
          </p:cNvPicPr>
          <p:nvPr/>
        </p:nvPicPr>
        <p:blipFill>
          <a:blip r:embed="rId3"/>
          <a:srcRect r="19643"/>
          <a:stretch/>
        </p:blipFill>
        <p:spPr>
          <a:xfrm>
            <a:off x="2908966" y="1640540"/>
            <a:ext cx="6374067" cy="4025869"/>
          </a:xfrm>
          <a:prstGeom prst="rect">
            <a:avLst/>
          </a:prstGeom>
        </p:spPr>
      </p:pic>
      <p:sp>
        <p:nvSpPr>
          <p:cNvPr id="6" name="TextBox 5">
            <a:extLst>
              <a:ext uri="{FF2B5EF4-FFF2-40B4-BE49-F238E27FC236}">
                <a16:creationId xmlns:a16="http://schemas.microsoft.com/office/drawing/2014/main" id="{BC9CB46E-757B-2E61-ECBD-2A96DD42F106}"/>
              </a:ext>
            </a:extLst>
          </p:cNvPr>
          <p:cNvSpPr txBox="1"/>
          <p:nvPr/>
        </p:nvSpPr>
        <p:spPr>
          <a:xfrm>
            <a:off x="238686" y="5790675"/>
            <a:ext cx="11621620" cy="646331"/>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It looks like Jet Airways has the largest number of "First Class" tickets, while most of IndiGo and SpiceJet's flights are "Economy."</a:t>
            </a:r>
            <a:endParaRPr lang="en-US" dirty="0"/>
          </a:p>
        </p:txBody>
      </p:sp>
    </p:spTree>
    <p:extLst>
      <p:ext uri="{BB962C8B-B14F-4D97-AF65-F5344CB8AC3E}">
        <p14:creationId xmlns:p14="http://schemas.microsoft.com/office/powerpoint/2010/main" val="279167569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778343-90F2-2859-8DA0-EE2EC3A2E362}"/>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E3D4E9D5-9A5B-A9E0-B6EA-7FC26A875259}"/>
              </a:ext>
            </a:extLst>
          </p:cNvPr>
          <p:cNvSpPr txBox="1"/>
          <p:nvPr/>
        </p:nvSpPr>
        <p:spPr>
          <a:xfrm>
            <a:off x="319368" y="458581"/>
            <a:ext cx="6098240" cy="467629"/>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effectLst/>
                <a:latin typeface="Arial" panose="020B0604020202020204" pitchFamily="34" charset="0"/>
                <a:ea typeface="Calibri" panose="020F0502020204030204" pitchFamily="34" charset="0"/>
                <a:cs typeface="Cordia New" panose="020B0304020202020204" pitchFamily="34" charset="-34"/>
              </a:rPr>
              <a:t>Let’s Practice</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4" name="TextBox 3">
            <a:extLst>
              <a:ext uri="{FF2B5EF4-FFF2-40B4-BE49-F238E27FC236}">
                <a16:creationId xmlns:a16="http://schemas.microsoft.com/office/drawing/2014/main" id="{DEEBEE18-DE41-56BD-62DE-2027EAF7C5D8}"/>
              </a:ext>
            </a:extLst>
          </p:cNvPr>
          <p:cNvSpPr txBox="1"/>
          <p:nvPr/>
        </p:nvSpPr>
        <p:spPr>
          <a:xfrm>
            <a:off x="319368" y="1095961"/>
            <a:ext cx="10962716" cy="338554"/>
          </a:xfrm>
          <a:prstGeom prst="rect">
            <a:avLst/>
          </a:prstGeom>
          <a:noFill/>
        </p:spPr>
        <p:txBody>
          <a:bodyPr wrap="square">
            <a:spAutoFit/>
          </a:bodyPr>
          <a:lstStyle/>
          <a:p>
            <a:r>
              <a:rPr lang="en-US" sz="1600" dirty="0">
                <a:solidFill>
                  <a:srgbClr val="05192D"/>
                </a:solidFill>
                <a:effectLst/>
                <a:latin typeface="Arial" panose="020B0604020202020204" pitchFamily="34" charset="0"/>
                <a:ea typeface="Calibri" panose="020F0502020204030204" pitchFamily="34" charset="0"/>
              </a:rPr>
              <a:t>Load the Salaries_with_date_of_response.csv to salaries, with </a:t>
            </a:r>
            <a:r>
              <a:rPr lang="en-US" sz="1600" dirty="0" err="1">
                <a:solidFill>
                  <a:srgbClr val="05192D"/>
                </a:solidFill>
                <a:effectLst/>
                <a:latin typeface="Arial" panose="020B0604020202020204" pitchFamily="34" charset="0"/>
                <a:ea typeface="Calibri" panose="020F0502020204030204" pitchFamily="34" charset="0"/>
              </a:rPr>
              <a:t>index_col</a:t>
            </a:r>
            <a:r>
              <a:rPr lang="en-US" sz="1600" dirty="0">
                <a:solidFill>
                  <a:srgbClr val="05192D"/>
                </a:solidFill>
                <a:effectLst/>
                <a:latin typeface="Arial" panose="020B0604020202020204" pitchFamily="34" charset="0"/>
                <a:ea typeface="Calibri" panose="020F0502020204030204" pitchFamily="34" charset="0"/>
              </a:rPr>
              <a:t> = 0 and </a:t>
            </a:r>
            <a:r>
              <a:rPr lang="en-US" sz="1600" dirty="0" err="1">
                <a:solidFill>
                  <a:srgbClr val="05192D"/>
                </a:solidFill>
                <a:effectLst/>
                <a:latin typeface="Arial" panose="020B0604020202020204" pitchFamily="34" charset="0"/>
                <a:ea typeface="Calibri" panose="020F0502020204030204" pitchFamily="34" charset="0"/>
              </a:rPr>
              <a:t>parse_date</a:t>
            </a:r>
            <a:r>
              <a:rPr lang="en-US" sz="1600" dirty="0">
                <a:solidFill>
                  <a:srgbClr val="05192D"/>
                </a:solidFill>
                <a:effectLst/>
                <a:latin typeface="Arial" panose="020B0604020202020204" pitchFamily="34" charset="0"/>
                <a:ea typeface="Calibri" panose="020F0502020204030204" pitchFamily="34" charset="0"/>
              </a:rPr>
              <a:t> = [‘</a:t>
            </a:r>
            <a:r>
              <a:rPr lang="en-US" sz="1600" dirty="0" err="1">
                <a:solidFill>
                  <a:srgbClr val="05192D"/>
                </a:solidFill>
                <a:effectLst/>
                <a:latin typeface="Arial" panose="020B0604020202020204" pitchFamily="34" charset="0"/>
                <a:ea typeface="Calibri" panose="020F0502020204030204" pitchFamily="34" charset="0"/>
              </a:rPr>
              <a:t>date_of_response</a:t>
            </a:r>
            <a:r>
              <a:rPr lang="en-US" sz="1600" dirty="0">
                <a:solidFill>
                  <a:srgbClr val="05192D"/>
                </a:solidFill>
                <a:effectLst/>
                <a:latin typeface="Arial" panose="020B0604020202020204" pitchFamily="34" charset="0"/>
                <a:ea typeface="Calibri" panose="020F0502020204030204" pitchFamily="34" charset="0"/>
              </a:rPr>
              <a:t>’]</a:t>
            </a:r>
            <a:endParaRPr lang="en-US" sz="1600" dirty="0"/>
          </a:p>
        </p:txBody>
      </p:sp>
      <p:sp>
        <p:nvSpPr>
          <p:cNvPr id="6" name="TextBox 5">
            <a:extLst>
              <a:ext uri="{FF2B5EF4-FFF2-40B4-BE49-F238E27FC236}">
                <a16:creationId xmlns:a16="http://schemas.microsoft.com/office/drawing/2014/main" id="{C36D1B43-BF8B-B479-50BC-589E9E0E4B6A}"/>
              </a:ext>
            </a:extLst>
          </p:cNvPr>
          <p:cNvSpPr txBox="1"/>
          <p:nvPr/>
        </p:nvSpPr>
        <p:spPr>
          <a:xfrm>
            <a:off x="319368" y="1522080"/>
            <a:ext cx="11635067" cy="646331"/>
          </a:xfrm>
          <a:prstGeom prst="rect">
            <a:avLst/>
          </a:prstGeom>
          <a:noFill/>
        </p:spPr>
        <p:txBody>
          <a:bodyPr wrap="square">
            <a:spAutoFit/>
          </a:bodyPr>
          <a:lstStyle/>
          <a:p>
            <a:r>
              <a:rPr lang="en-US" sz="1800" dirty="0">
                <a:solidFill>
                  <a:srgbClr val="05192D"/>
                </a:solidFill>
                <a:effectLst/>
                <a:latin typeface="Arial" panose="020B0604020202020204" pitchFamily="34" charset="0"/>
                <a:ea typeface="Calibri" panose="020F0502020204030204" pitchFamily="34" charset="0"/>
              </a:rPr>
              <a:t>Your task is to extract datetime attributes from this column and then create a heat map to visualize the correlation coefficients between variables.</a:t>
            </a:r>
            <a:endParaRPr lang="en-US" dirty="0"/>
          </a:p>
        </p:txBody>
      </p:sp>
      <p:sp>
        <p:nvSpPr>
          <p:cNvPr id="8" name="TextBox 7">
            <a:extLst>
              <a:ext uri="{FF2B5EF4-FFF2-40B4-BE49-F238E27FC236}">
                <a16:creationId xmlns:a16="http://schemas.microsoft.com/office/drawing/2014/main" id="{062E9B97-364F-2630-2C09-174200E7B0A5}"/>
              </a:ext>
            </a:extLst>
          </p:cNvPr>
          <p:cNvSpPr txBox="1"/>
          <p:nvPr/>
        </p:nvSpPr>
        <p:spPr>
          <a:xfrm>
            <a:off x="285750" y="2272563"/>
            <a:ext cx="11426638" cy="1415772"/>
          </a:xfrm>
          <a:prstGeom prst="rect">
            <a:avLst/>
          </a:prstGeom>
          <a:noFill/>
        </p:spPr>
        <p:txBody>
          <a:bodyPr wrap="square">
            <a:spAutoFit/>
          </a:bodyPr>
          <a:lstStyle/>
          <a:p>
            <a:pPr marR="0" lvl="0" algn="thaiDist">
              <a:spcAft>
                <a:spcPts val="1200"/>
              </a:spcAft>
            </a:pPr>
            <a:r>
              <a:rPr lang="en-US" sz="1800" b="1" dirty="0">
                <a:solidFill>
                  <a:srgbClr val="00B0F0"/>
                </a:solidFill>
                <a:effectLst/>
                <a:latin typeface="Arial" panose="020B0604020202020204" pitchFamily="34" charset="0"/>
                <a:ea typeface="Times New Roman" panose="02020603050405020304" pitchFamily="18" charset="0"/>
              </a:rPr>
              <a:t>9. Extract the month from "</a:t>
            </a:r>
            <a:r>
              <a:rPr lang="en-US" sz="1800" b="1" dirty="0" err="1">
                <a:solidFill>
                  <a:srgbClr val="00B0F0"/>
                </a:solidFill>
                <a:effectLst/>
                <a:latin typeface="Arial" panose="020B0604020202020204" pitchFamily="34" charset="0"/>
                <a:ea typeface="Times New Roman" panose="02020603050405020304" pitchFamily="18" charset="0"/>
              </a:rPr>
              <a:t>date_of_response</a:t>
            </a:r>
            <a:r>
              <a:rPr lang="en-US" sz="1800" b="1" dirty="0">
                <a:solidFill>
                  <a:srgbClr val="00B0F0"/>
                </a:solidFill>
                <a:effectLst/>
                <a:latin typeface="Arial" panose="020B0604020202020204" pitchFamily="34" charset="0"/>
                <a:ea typeface="Times New Roman" panose="02020603050405020304" pitchFamily="18" charset="0"/>
              </a:rPr>
              <a:t>", storing it as a column called "month".</a:t>
            </a:r>
            <a:endParaRPr lang="en-US" sz="2400" dirty="0">
              <a:latin typeface="Times New Roman" panose="02020603050405020304" pitchFamily="18" charset="0"/>
              <a:ea typeface="Times New Roman" panose="02020603050405020304" pitchFamily="18" charset="0"/>
            </a:endParaRPr>
          </a:p>
          <a:p>
            <a:pPr marR="0" lvl="0" algn="thaiDist">
              <a:spcAft>
                <a:spcPts val="1200"/>
              </a:spcAft>
            </a:pPr>
            <a:r>
              <a:rPr lang="en-US" sz="2400" b="1" dirty="0">
                <a:solidFill>
                  <a:srgbClr val="00B0F0"/>
                </a:solidFill>
                <a:effectLst/>
                <a:latin typeface="Times New Roman" panose="02020603050405020304" pitchFamily="18" charset="0"/>
                <a:ea typeface="Times New Roman" panose="02020603050405020304" pitchFamily="18" charset="0"/>
              </a:rPr>
              <a:t>   </a:t>
            </a:r>
            <a:r>
              <a:rPr lang="en-US" sz="1800" b="1" dirty="0">
                <a:solidFill>
                  <a:srgbClr val="00B0F0"/>
                </a:solidFill>
                <a:effectLst/>
                <a:latin typeface="Arial" panose="020B0604020202020204" pitchFamily="34" charset="0"/>
                <a:ea typeface="Times New Roman" panose="02020603050405020304" pitchFamily="18" charset="0"/>
              </a:rPr>
              <a:t>Create the "weekday" column, containing the weekday that the participants completed the survey.</a:t>
            </a:r>
            <a:endParaRPr lang="en-US" sz="2400" dirty="0">
              <a:latin typeface="Times New Roman" panose="02020603050405020304" pitchFamily="18" charset="0"/>
              <a:ea typeface="Times New Roman" panose="02020603050405020304" pitchFamily="18" charset="0"/>
            </a:endParaRPr>
          </a:p>
          <a:p>
            <a:pPr marR="0" lvl="0" algn="thaiDist">
              <a:spcAft>
                <a:spcPts val="1200"/>
              </a:spcAft>
            </a:pPr>
            <a:r>
              <a:rPr lang="en-US" sz="2400" b="1" dirty="0">
                <a:solidFill>
                  <a:srgbClr val="00B0F0"/>
                </a:solidFill>
                <a:effectLst/>
                <a:latin typeface="Times New Roman" panose="02020603050405020304" pitchFamily="18" charset="0"/>
                <a:ea typeface="Times New Roman" panose="02020603050405020304" pitchFamily="18" charset="0"/>
              </a:rPr>
              <a:t>   </a:t>
            </a:r>
            <a:r>
              <a:rPr lang="en-US" sz="1800" b="1" dirty="0">
                <a:solidFill>
                  <a:srgbClr val="00B0F0"/>
                </a:solidFill>
                <a:effectLst/>
                <a:latin typeface="Arial" panose="020B0604020202020204" pitchFamily="34" charset="0"/>
                <a:ea typeface="Times New Roman" panose="02020603050405020304" pitchFamily="18" charset="0"/>
              </a:rPr>
              <a:t>Plot a heat map, including the Pearson correlation coefficient scores.</a:t>
            </a:r>
            <a:endParaRPr lang="en-US" sz="2400" dirty="0">
              <a:effectLst/>
              <a:latin typeface="Times New Roman" panose="02020603050405020304" pitchFamily="18" charset="0"/>
              <a:ea typeface="Times New Roman" panose="02020603050405020304" pitchFamily="18" charset="0"/>
            </a:endParaRPr>
          </a:p>
        </p:txBody>
      </p:sp>
      <p:sp>
        <p:nvSpPr>
          <p:cNvPr id="10" name="Rectangle 2">
            <a:extLst>
              <a:ext uri="{FF2B5EF4-FFF2-40B4-BE49-F238E27FC236}">
                <a16:creationId xmlns:a16="http://schemas.microsoft.com/office/drawing/2014/main" id="{50D1B65E-0268-02B5-567E-4700850E570E}"/>
              </a:ext>
            </a:extLst>
          </p:cNvPr>
          <p:cNvSpPr>
            <a:spLocks noChangeArrowheads="1"/>
          </p:cNvSpPr>
          <p:nvPr/>
        </p:nvSpPr>
        <p:spPr bwMode="auto">
          <a:xfrm>
            <a:off x="316005" y="3792487"/>
            <a:ext cx="11527492"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05192D"/>
                </a:solidFill>
                <a:effectLst/>
                <a:latin typeface="Arial" panose="020B0604020202020204" pitchFamily="34" charset="0"/>
                <a:ea typeface="Calibri" panose="020F0502020204030204" pitchFamily="34" charset="0"/>
                <a:cs typeface="Arial" panose="020B0604020202020204" pitchFamily="34" charset="0"/>
              </a:rPr>
              <a:t>Your next task is to convert the </a:t>
            </a:r>
            <a:r>
              <a:rPr kumimoji="0" lang="en-US" altLang="en-US" b="0" i="0" u="none" strike="noStrike" cap="none" normalizeH="0" baseline="0" dirty="0">
                <a:ln>
                  <a:noFill/>
                </a:ln>
                <a:solidFill>
                  <a:srgbClr val="05192D"/>
                </a:solidFill>
                <a:effectLst/>
                <a:latin typeface="Arial Unicode MS"/>
                <a:ea typeface="Calibri" panose="020F0502020204030204" pitchFamily="34" charset="0"/>
                <a:cs typeface="Courier New" panose="02070309020205020404" pitchFamily="49" charset="0"/>
              </a:rPr>
              <a:t>"</a:t>
            </a:r>
            <a:r>
              <a:rPr kumimoji="0" lang="en-US" altLang="en-US" b="0" i="0" u="none" strike="noStrike" cap="none" normalizeH="0" baseline="0" dirty="0" err="1">
                <a:ln>
                  <a:noFill/>
                </a:ln>
                <a:solidFill>
                  <a:srgbClr val="05192D"/>
                </a:solidFill>
                <a:effectLst/>
                <a:latin typeface="Arial Unicode MS"/>
                <a:ea typeface="Calibri" panose="020F0502020204030204" pitchFamily="34" charset="0"/>
                <a:cs typeface="Courier New" panose="02070309020205020404" pitchFamily="49" charset="0"/>
              </a:rPr>
              <a:t>Salary_USD</a:t>
            </a:r>
            <a:r>
              <a:rPr kumimoji="0" lang="en-US" altLang="en-US" b="0" i="0" u="none" strike="noStrike" cap="none" normalizeH="0" baseline="0" dirty="0">
                <a:ln>
                  <a:noFill/>
                </a:ln>
                <a:solidFill>
                  <a:srgbClr val="05192D"/>
                </a:solidFill>
                <a:effectLst/>
                <a:latin typeface="Arial Unicode MS"/>
                <a:ea typeface="Calibri" panose="020F0502020204030204" pitchFamily="34" charset="0"/>
                <a:cs typeface="Courier New" panose="02070309020205020404" pitchFamily="49" charset="0"/>
              </a:rPr>
              <a:t>"</a:t>
            </a:r>
            <a:r>
              <a:rPr kumimoji="0" lang="en-US" altLang="en-US" b="0" i="0" u="none" strike="noStrike" cap="none" normalizeH="0" baseline="0" dirty="0">
                <a:ln>
                  <a:noFill/>
                </a:ln>
                <a:solidFill>
                  <a:srgbClr val="05192D"/>
                </a:solidFill>
                <a:effectLst/>
                <a:latin typeface="Arial" panose="020B0604020202020204" pitchFamily="34" charset="0"/>
                <a:ea typeface="Calibri" panose="020F0502020204030204" pitchFamily="34" charset="0"/>
                <a:cs typeface="Arial" panose="020B0604020202020204" pitchFamily="34" charset="0"/>
              </a:rPr>
              <a:t> column into categories based on its percentiles. First, you need to find the percentiles and store them as variables.</a:t>
            </a:r>
            <a:r>
              <a:rPr kumimoji="0" lang="en-US" altLang="en-US" b="0" i="0" u="none" strike="noStrike" cap="none" normalizeH="0" baseline="0" dirty="0">
                <a:ln>
                  <a:noFill/>
                </a:ln>
                <a:solidFill>
                  <a:schemeClr val="tx1"/>
                </a:solidFill>
                <a:effectLst/>
              </a:rPr>
              <a:t>  (See next slide)</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0937991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35F54B-9E8C-C716-D11C-2632631A2A19}"/>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391B26D5-8F5C-655D-3E25-3941C7380E9D}"/>
              </a:ext>
            </a:extLst>
          </p:cNvPr>
          <p:cNvSpPr txBox="1"/>
          <p:nvPr/>
        </p:nvSpPr>
        <p:spPr>
          <a:xfrm>
            <a:off x="319368" y="458581"/>
            <a:ext cx="6098240" cy="467629"/>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Creating </a:t>
            </a:r>
            <a:r>
              <a:rPr lang="en-US" sz="2400" b="1" kern="100" dirty="0" err="1">
                <a:solidFill>
                  <a:srgbClr val="000000"/>
                </a:solidFill>
                <a:latin typeface="Arial" panose="020B0604020202020204" pitchFamily="34" charset="0"/>
                <a:ea typeface="Calibri" panose="020F0502020204030204" pitchFamily="34" charset="0"/>
                <a:cs typeface="Cordia New" panose="020B0304020202020204" pitchFamily="34" charset="-34"/>
              </a:rPr>
              <a:t>DateTime</a:t>
            </a: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 Data</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5" name="TextBox 4">
            <a:extLst>
              <a:ext uri="{FF2B5EF4-FFF2-40B4-BE49-F238E27FC236}">
                <a16:creationId xmlns:a16="http://schemas.microsoft.com/office/drawing/2014/main" id="{45967BD3-5A1E-8641-3E7B-AD99262DC0F0}"/>
              </a:ext>
            </a:extLst>
          </p:cNvPr>
          <p:cNvSpPr txBox="1"/>
          <p:nvPr/>
        </p:nvSpPr>
        <p:spPr>
          <a:xfrm>
            <a:off x="319367" y="1095527"/>
            <a:ext cx="11527491" cy="1200329"/>
          </a:xfrm>
          <a:prstGeom prst="rect">
            <a:avLst/>
          </a:prstGeom>
          <a:noFill/>
        </p:spPr>
        <p:txBody>
          <a:bodyPr wrap="square">
            <a:spAutoFit/>
          </a:bodyPr>
          <a:lstStyle/>
          <a:p>
            <a:pPr marL="0" marR="0" algn="thaiDist"/>
            <a:r>
              <a:rPr lang="en-US" sz="1800" dirty="0" err="1">
                <a:solidFill>
                  <a:srgbClr val="05192D"/>
                </a:solidFill>
                <a:effectLst/>
                <a:latin typeface="Arial" panose="020B0604020202020204" pitchFamily="34" charset="0"/>
                <a:ea typeface="Times New Roman" panose="02020603050405020304" pitchFamily="18" charset="0"/>
              </a:rPr>
              <a:t>pd.to_datetime</a:t>
            </a:r>
            <a:r>
              <a:rPr lang="en-US" sz="1800" dirty="0">
                <a:solidFill>
                  <a:srgbClr val="05192D"/>
                </a:solidFill>
                <a:effectLst/>
                <a:latin typeface="Arial" panose="020B0604020202020204" pitchFamily="34" charset="0"/>
                <a:ea typeface="Times New Roman" panose="02020603050405020304" pitchFamily="18" charset="0"/>
              </a:rPr>
              <a:t> has lots of other useful functionality. For example, </a:t>
            </a:r>
            <a:r>
              <a:rPr lang="en-US" sz="1800" dirty="0">
                <a:solidFill>
                  <a:srgbClr val="05192D"/>
                </a:solidFill>
                <a:effectLst/>
                <a:highlight>
                  <a:srgbClr val="FFFF00"/>
                </a:highlight>
                <a:latin typeface="Arial" panose="020B0604020202020204" pitchFamily="34" charset="0"/>
                <a:ea typeface="Times New Roman" panose="02020603050405020304" pitchFamily="18" charset="0"/>
              </a:rPr>
              <a:t>if a DataFrame has month, day, and year data stored in three different columns, as this one does, we can combine these columns into a single </a:t>
            </a:r>
            <a:r>
              <a:rPr lang="en-US" sz="1800" dirty="0" err="1">
                <a:solidFill>
                  <a:srgbClr val="05192D"/>
                </a:solidFill>
                <a:effectLst/>
                <a:highlight>
                  <a:srgbClr val="FFFF00"/>
                </a:highlight>
                <a:latin typeface="Arial" panose="020B0604020202020204" pitchFamily="34" charset="0"/>
                <a:ea typeface="Times New Roman" panose="02020603050405020304" pitchFamily="18" charset="0"/>
              </a:rPr>
              <a:t>DateTime</a:t>
            </a:r>
            <a:r>
              <a:rPr lang="en-US" sz="1800" dirty="0">
                <a:solidFill>
                  <a:srgbClr val="05192D"/>
                </a:solidFill>
                <a:effectLst/>
                <a:highlight>
                  <a:srgbClr val="FFFF00"/>
                </a:highlight>
                <a:latin typeface="Arial" panose="020B0604020202020204" pitchFamily="34" charset="0"/>
                <a:ea typeface="Times New Roman" panose="02020603050405020304" pitchFamily="18" charset="0"/>
              </a:rPr>
              <a:t> value </a:t>
            </a:r>
            <a:r>
              <a:rPr lang="en-US" sz="1800" dirty="0">
                <a:solidFill>
                  <a:srgbClr val="05192D"/>
                </a:solidFill>
                <a:effectLst/>
                <a:latin typeface="Arial" panose="020B0604020202020204" pitchFamily="34" charset="0"/>
                <a:ea typeface="Times New Roman" panose="02020603050405020304" pitchFamily="18" charset="0"/>
              </a:rPr>
              <a:t>by passing them to </a:t>
            </a:r>
            <a:r>
              <a:rPr lang="en-US" sz="1800" dirty="0" err="1">
                <a:solidFill>
                  <a:srgbClr val="05192D"/>
                </a:solidFill>
                <a:effectLst/>
                <a:latin typeface="Arial" panose="020B0604020202020204" pitchFamily="34" charset="0"/>
                <a:ea typeface="Times New Roman" panose="02020603050405020304" pitchFamily="18" charset="0"/>
              </a:rPr>
              <a:t>pd.to_datetime</a:t>
            </a:r>
            <a:r>
              <a:rPr lang="en-US" sz="1800" dirty="0">
                <a:solidFill>
                  <a:srgbClr val="05192D"/>
                </a:solidFill>
                <a:effectLst/>
                <a:latin typeface="Arial" panose="020B0604020202020204" pitchFamily="34" charset="0"/>
                <a:ea typeface="Times New Roman" panose="02020603050405020304" pitchFamily="18" charset="0"/>
              </a:rPr>
              <a:t>. </a:t>
            </a:r>
            <a:r>
              <a:rPr lang="en-US" sz="1800" dirty="0">
                <a:solidFill>
                  <a:srgbClr val="05192D"/>
                </a:solidFill>
                <a:effectLst/>
                <a:highlight>
                  <a:srgbClr val="00FF00"/>
                </a:highlight>
                <a:latin typeface="Arial" panose="020B0604020202020204" pitchFamily="34" charset="0"/>
                <a:ea typeface="Times New Roman" panose="02020603050405020304" pitchFamily="18" charset="0"/>
              </a:rPr>
              <a:t>Note that for this trick to work, columns must be named "month", "day", and "year", but can appear in any order in the DataFrame</a:t>
            </a:r>
            <a:r>
              <a:rPr lang="en-US" sz="1800" dirty="0">
                <a:solidFill>
                  <a:srgbClr val="05192D"/>
                </a:solidFill>
                <a:effectLst/>
                <a:latin typeface="Arial" panose="020B0604020202020204" pitchFamily="34" charset="0"/>
                <a:ea typeface="Times New Roman" panose="02020603050405020304" pitchFamily="18" charset="0"/>
              </a:rPr>
              <a:t>.</a:t>
            </a:r>
            <a:endParaRPr lang="en-US" sz="1800" dirty="0">
              <a:effectLst/>
              <a:latin typeface="Times New Roman" panose="02020603050405020304" pitchFamily="18" charset="0"/>
              <a:ea typeface="Times New Roman" panose="02020603050405020304" pitchFamily="18" charset="0"/>
            </a:endParaRPr>
          </a:p>
        </p:txBody>
      </p:sp>
      <p:pic>
        <p:nvPicPr>
          <p:cNvPr id="6" name="Picture 5" descr="A screenshot of a computer code&#10;&#10;Description automatically generated">
            <a:extLst>
              <a:ext uri="{FF2B5EF4-FFF2-40B4-BE49-F238E27FC236}">
                <a16:creationId xmlns:a16="http://schemas.microsoft.com/office/drawing/2014/main" id="{A3E96AB0-944F-230D-F903-DB1C638DBB9B}"/>
              </a:ext>
            </a:extLst>
          </p:cNvPr>
          <p:cNvPicPr>
            <a:picLocks noChangeAspect="1"/>
          </p:cNvPicPr>
          <p:nvPr/>
        </p:nvPicPr>
        <p:blipFill>
          <a:blip r:embed="rId2"/>
          <a:stretch>
            <a:fillRect/>
          </a:stretch>
        </p:blipFill>
        <p:spPr>
          <a:xfrm>
            <a:off x="1511707" y="2800168"/>
            <a:ext cx="9811802" cy="3336773"/>
          </a:xfrm>
          <a:prstGeom prst="rect">
            <a:avLst/>
          </a:prstGeom>
        </p:spPr>
      </p:pic>
    </p:spTree>
    <p:extLst>
      <p:ext uri="{BB962C8B-B14F-4D97-AF65-F5344CB8AC3E}">
        <p14:creationId xmlns:p14="http://schemas.microsoft.com/office/powerpoint/2010/main" val="129488482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50D656-4AD6-EF23-2078-92BC0FEB9644}"/>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586C34D4-1AF9-AF82-016F-6C6EF70046F8}"/>
              </a:ext>
            </a:extLst>
          </p:cNvPr>
          <p:cNvSpPr txBox="1"/>
          <p:nvPr/>
        </p:nvSpPr>
        <p:spPr>
          <a:xfrm>
            <a:off x="144555" y="354193"/>
            <a:ext cx="11729197" cy="3231654"/>
          </a:xfrm>
          <a:prstGeom prst="rect">
            <a:avLst/>
          </a:prstGeom>
          <a:noFill/>
        </p:spPr>
        <p:txBody>
          <a:bodyPr wrap="square">
            <a:spAutoFit/>
          </a:bodyPr>
          <a:lstStyle/>
          <a:p>
            <a:pPr marR="0" lvl="0" algn="thaiDist">
              <a:spcAft>
                <a:spcPts val="1200"/>
              </a:spcAft>
            </a:pPr>
            <a:r>
              <a:rPr lang="en-US" sz="1800" b="1" dirty="0">
                <a:solidFill>
                  <a:srgbClr val="00B0F0"/>
                </a:solidFill>
                <a:effectLst/>
                <a:latin typeface="Arial" panose="020B0604020202020204" pitchFamily="34" charset="0"/>
                <a:ea typeface="Times New Roman" panose="02020603050405020304" pitchFamily="18" charset="0"/>
              </a:rPr>
              <a:t>10.  Find the 25th percentile of "</a:t>
            </a:r>
            <a:r>
              <a:rPr lang="en-US" sz="1800" b="1" dirty="0" err="1">
                <a:solidFill>
                  <a:srgbClr val="00B0F0"/>
                </a:solidFill>
                <a:effectLst/>
                <a:latin typeface="Arial" panose="020B0604020202020204" pitchFamily="34" charset="0"/>
                <a:ea typeface="Times New Roman" panose="02020603050405020304" pitchFamily="18" charset="0"/>
              </a:rPr>
              <a:t>Salary_USD</a:t>
            </a:r>
            <a:r>
              <a:rPr lang="en-US" sz="1800" b="1" dirty="0">
                <a:solidFill>
                  <a:srgbClr val="00B0F0"/>
                </a:solidFill>
                <a:effectLst/>
                <a:latin typeface="Arial" panose="020B0604020202020204" pitchFamily="34" charset="0"/>
                <a:ea typeface="Times New Roman" panose="02020603050405020304" pitchFamily="18" charset="0"/>
              </a:rPr>
              <a:t>".</a:t>
            </a:r>
            <a:endParaRPr lang="en-US" sz="2400" dirty="0">
              <a:effectLst/>
              <a:latin typeface="Times New Roman" panose="02020603050405020304" pitchFamily="18" charset="0"/>
              <a:ea typeface="Times New Roman" panose="02020603050405020304" pitchFamily="18" charset="0"/>
            </a:endParaRPr>
          </a:p>
          <a:p>
            <a:pPr marL="457200" marR="0" algn="thaiDist">
              <a:spcAft>
                <a:spcPts val="1200"/>
              </a:spcAft>
            </a:pPr>
            <a:r>
              <a:rPr lang="en-US" sz="1800" b="1" dirty="0">
                <a:solidFill>
                  <a:srgbClr val="00B0F0"/>
                </a:solidFill>
                <a:effectLst/>
                <a:latin typeface="Arial" panose="020B0604020202020204" pitchFamily="34" charset="0"/>
                <a:ea typeface="Times New Roman" panose="02020603050405020304" pitchFamily="18" charset="0"/>
              </a:rPr>
              <a:t>- Store the median of "</a:t>
            </a:r>
            <a:r>
              <a:rPr lang="en-US" sz="1800" b="1" dirty="0" err="1">
                <a:solidFill>
                  <a:srgbClr val="00B0F0"/>
                </a:solidFill>
                <a:effectLst/>
                <a:latin typeface="Arial" panose="020B0604020202020204" pitchFamily="34" charset="0"/>
                <a:ea typeface="Times New Roman" panose="02020603050405020304" pitchFamily="18" charset="0"/>
              </a:rPr>
              <a:t>Salary_USD</a:t>
            </a:r>
            <a:r>
              <a:rPr lang="en-US" sz="1800" b="1" dirty="0">
                <a:solidFill>
                  <a:srgbClr val="00B0F0"/>
                </a:solidFill>
                <a:effectLst/>
                <a:latin typeface="Arial" panose="020B0604020202020204" pitchFamily="34" charset="0"/>
                <a:ea typeface="Times New Roman" panose="02020603050405020304" pitchFamily="18" charset="0"/>
              </a:rPr>
              <a:t>" as </a:t>
            </a:r>
            <a:r>
              <a:rPr lang="en-US" sz="1800" b="1" dirty="0" err="1">
                <a:solidFill>
                  <a:srgbClr val="00B0F0"/>
                </a:solidFill>
                <a:effectLst/>
                <a:latin typeface="Arial" panose="020B0604020202020204" pitchFamily="34" charset="0"/>
                <a:ea typeface="Times New Roman" panose="02020603050405020304" pitchFamily="18" charset="0"/>
              </a:rPr>
              <a:t>salaries_median</a:t>
            </a:r>
            <a:r>
              <a:rPr lang="en-US" sz="1800" b="1" dirty="0">
                <a:solidFill>
                  <a:srgbClr val="00B0F0"/>
                </a:solidFill>
                <a:effectLst/>
                <a:latin typeface="Arial" panose="020B0604020202020204" pitchFamily="34" charset="0"/>
                <a:ea typeface="Times New Roman" panose="02020603050405020304" pitchFamily="18" charset="0"/>
              </a:rPr>
              <a:t>.</a:t>
            </a:r>
            <a:endParaRPr lang="en-US" sz="2400" dirty="0">
              <a:effectLst/>
              <a:latin typeface="Times New Roman" panose="02020603050405020304" pitchFamily="18" charset="0"/>
              <a:ea typeface="Times New Roman" panose="02020603050405020304" pitchFamily="18" charset="0"/>
            </a:endParaRPr>
          </a:p>
          <a:p>
            <a:pPr marL="457200" marR="0" algn="thaiDist">
              <a:spcAft>
                <a:spcPts val="1200"/>
              </a:spcAft>
            </a:pPr>
            <a:r>
              <a:rPr lang="en-US" sz="1800" b="1" dirty="0">
                <a:solidFill>
                  <a:srgbClr val="00B0F0"/>
                </a:solidFill>
                <a:effectLst/>
                <a:latin typeface="Arial" panose="020B0604020202020204" pitchFamily="34" charset="0"/>
                <a:ea typeface="Times New Roman" panose="02020603050405020304" pitchFamily="18" charset="0"/>
              </a:rPr>
              <a:t>- Get the 75th percentile of salaries.</a:t>
            </a:r>
            <a:endParaRPr lang="en-US" sz="2400" dirty="0">
              <a:effectLst/>
              <a:latin typeface="Times New Roman" panose="02020603050405020304" pitchFamily="18" charset="0"/>
              <a:ea typeface="Times New Roman" panose="02020603050405020304" pitchFamily="18" charset="0"/>
            </a:endParaRPr>
          </a:p>
          <a:p>
            <a:pPr marL="457200" marR="0" algn="thaiDist">
              <a:spcAft>
                <a:spcPts val="1200"/>
              </a:spcAft>
            </a:pPr>
            <a:r>
              <a:rPr lang="en-US" sz="1800" b="1" dirty="0">
                <a:solidFill>
                  <a:srgbClr val="00B0F0"/>
                </a:solidFill>
                <a:effectLst/>
                <a:latin typeface="Arial" panose="020B0604020202020204" pitchFamily="34" charset="0"/>
                <a:ea typeface="Times New Roman" panose="02020603050405020304" pitchFamily="18" charset="0"/>
              </a:rPr>
              <a:t>- Create </a:t>
            </a:r>
            <a:r>
              <a:rPr lang="en-US" sz="1800" b="1" dirty="0" err="1">
                <a:solidFill>
                  <a:srgbClr val="00B0F0"/>
                </a:solidFill>
                <a:effectLst/>
                <a:latin typeface="Arial" panose="020B0604020202020204" pitchFamily="34" charset="0"/>
                <a:ea typeface="Times New Roman" panose="02020603050405020304" pitchFamily="18" charset="0"/>
              </a:rPr>
              <a:t>salary_labels</a:t>
            </a:r>
            <a:r>
              <a:rPr lang="en-US" sz="1800" b="1" dirty="0">
                <a:solidFill>
                  <a:srgbClr val="00B0F0"/>
                </a:solidFill>
                <a:effectLst/>
                <a:latin typeface="Arial" panose="020B0604020202020204" pitchFamily="34" charset="0"/>
                <a:ea typeface="Times New Roman" panose="02020603050405020304" pitchFamily="18" charset="0"/>
              </a:rPr>
              <a:t>, a list containing "entry", "mid", "senior", and "exec".</a:t>
            </a:r>
            <a:endParaRPr lang="en-US" sz="2400" dirty="0">
              <a:effectLst/>
              <a:latin typeface="Times New Roman" panose="02020603050405020304" pitchFamily="18" charset="0"/>
              <a:ea typeface="Times New Roman" panose="02020603050405020304" pitchFamily="18" charset="0"/>
            </a:endParaRPr>
          </a:p>
          <a:p>
            <a:pPr marL="457200" marR="0" algn="thaiDist">
              <a:spcAft>
                <a:spcPts val="1200"/>
              </a:spcAft>
            </a:pPr>
            <a:r>
              <a:rPr lang="en-US" sz="1800" b="1" dirty="0">
                <a:solidFill>
                  <a:srgbClr val="00B0F0"/>
                </a:solidFill>
                <a:effectLst/>
                <a:latin typeface="Arial" panose="020B0604020202020204" pitchFamily="34" charset="0"/>
                <a:ea typeface="Times New Roman" panose="02020603050405020304" pitchFamily="18" charset="0"/>
              </a:rPr>
              <a:t>- Finish </a:t>
            </a:r>
            <a:r>
              <a:rPr lang="en-US" sz="1800" b="1" dirty="0" err="1">
                <a:solidFill>
                  <a:srgbClr val="00B0F0"/>
                </a:solidFill>
                <a:effectLst/>
                <a:latin typeface="Arial" panose="020B0604020202020204" pitchFamily="34" charset="0"/>
                <a:ea typeface="Times New Roman" panose="02020603050405020304" pitchFamily="18" charset="0"/>
              </a:rPr>
              <a:t>salary_ranges</a:t>
            </a:r>
            <a:r>
              <a:rPr lang="en-US" sz="1800" b="1" dirty="0">
                <a:solidFill>
                  <a:srgbClr val="00B0F0"/>
                </a:solidFill>
                <a:effectLst/>
                <a:latin typeface="Arial" panose="020B0604020202020204" pitchFamily="34" charset="0"/>
                <a:ea typeface="Times New Roman" panose="02020603050405020304" pitchFamily="18" charset="0"/>
              </a:rPr>
              <a:t>, adding the 25th percentile, median, 75th percentile, and largest value from "</a:t>
            </a:r>
            <a:r>
              <a:rPr lang="en-US" sz="1800" b="1" dirty="0" err="1">
                <a:solidFill>
                  <a:srgbClr val="00B0F0"/>
                </a:solidFill>
                <a:effectLst/>
                <a:latin typeface="Arial" panose="020B0604020202020204" pitchFamily="34" charset="0"/>
                <a:ea typeface="Times New Roman" panose="02020603050405020304" pitchFamily="18" charset="0"/>
              </a:rPr>
              <a:t>Salary_USD</a:t>
            </a:r>
            <a:r>
              <a:rPr lang="en-US" sz="1800" b="1" dirty="0">
                <a:solidFill>
                  <a:srgbClr val="00B0F0"/>
                </a:solidFill>
                <a:effectLst/>
                <a:latin typeface="Arial" panose="020B0604020202020204" pitchFamily="34" charset="0"/>
                <a:ea typeface="Times New Roman" panose="02020603050405020304" pitchFamily="18" charset="0"/>
              </a:rPr>
              <a:t>"</a:t>
            </a:r>
            <a:endParaRPr lang="en-US" sz="2400" dirty="0">
              <a:effectLst/>
              <a:latin typeface="Times New Roman" panose="02020603050405020304" pitchFamily="18" charset="0"/>
              <a:ea typeface="Times New Roman" panose="02020603050405020304" pitchFamily="18" charset="0"/>
            </a:endParaRPr>
          </a:p>
          <a:p>
            <a:pPr marL="457200" marR="0" algn="thaiDist">
              <a:spcAft>
                <a:spcPts val="1200"/>
              </a:spcAft>
            </a:pPr>
            <a:r>
              <a:rPr lang="en-US" sz="1800" b="1" dirty="0">
                <a:solidFill>
                  <a:srgbClr val="00B0F0"/>
                </a:solidFill>
                <a:effectLst/>
                <a:latin typeface="Arial" panose="020B0604020202020204" pitchFamily="34" charset="0"/>
                <a:ea typeface="Times New Roman" panose="02020603050405020304" pitchFamily="18" charset="0"/>
              </a:rPr>
              <a:t>- Split "</a:t>
            </a:r>
            <a:r>
              <a:rPr lang="en-US" sz="1800" b="1" dirty="0" err="1">
                <a:solidFill>
                  <a:srgbClr val="00B0F0"/>
                </a:solidFill>
                <a:effectLst/>
                <a:latin typeface="Arial" panose="020B0604020202020204" pitchFamily="34" charset="0"/>
                <a:ea typeface="Times New Roman" panose="02020603050405020304" pitchFamily="18" charset="0"/>
              </a:rPr>
              <a:t>Salary_USD</a:t>
            </a:r>
            <a:r>
              <a:rPr lang="en-US" sz="1800" b="1" dirty="0">
                <a:solidFill>
                  <a:srgbClr val="00B0F0"/>
                </a:solidFill>
                <a:effectLst/>
                <a:latin typeface="Arial" panose="020B0604020202020204" pitchFamily="34" charset="0"/>
                <a:ea typeface="Times New Roman" panose="02020603050405020304" pitchFamily="18" charset="0"/>
              </a:rPr>
              <a:t>" based on the labels and ranges you've created.</a:t>
            </a:r>
            <a:endParaRPr lang="en-US" sz="2400" dirty="0">
              <a:effectLst/>
              <a:latin typeface="Times New Roman" panose="02020603050405020304" pitchFamily="18" charset="0"/>
              <a:ea typeface="Times New Roman" panose="02020603050405020304" pitchFamily="18" charset="0"/>
            </a:endParaRPr>
          </a:p>
          <a:p>
            <a:r>
              <a:rPr lang="en-US" sz="1800" b="1" dirty="0">
                <a:solidFill>
                  <a:srgbClr val="00B0F0"/>
                </a:solidFill>
                <a:effectLst/>
                <a:latin typeface="Arial" panose="020B0604020202020204" pitchFamily="34" charset="0"/>
                <a:ea typeface="Calibri" panose="020F0502020204030204" pitchFamily="34" charset="0"/>
              </a:rPr>
              <a:t>       - Use </a:t>
            </a:r>
            <a:r>
              <a:rPr lang="en-US" sz="1800" b="1" dirty="0" err="1">
                <a:solidFill>
                  <a:srgbClr val="00B0F0"/>
                </a:solidFill>
                <a:effectLst/>
                <a:latin typeface="Arial" panose="020B0604020202020204" pitchFamily="34" charset="0"/>
                <a:ea typeface="Calibri" panose="020F0502020204030204" pitchFamily="34" charset="0"/>
              </a:rPr>
              <a:t>sns.countplot</a:t>
            </a:r>
            <a:r>
              <a:rPr lang="en-US" sz="1800" b="1" dirty="0">
                <a:solidFill>
                  <a:srgbClr val="00B0F0"/>
                </a:solidFill>
                <a:effectLst/>
                <a:latin typeface="Arial" panose="020B0604020202020204" pitchFamily="34" charset="0"/>
                <a:ea typeface="Calibri" panose="020F0502020204030204" pitchFamily="34" charset="0"/>
              </a:rPr>
              <a:t>() to visualize the count of "</a:t>
            </a:r>
            <a:r>
              <a:rPr lang="en-US" sz="1800" b="1" dirty="0" err="1">
                <a:solidFill>
                  <a:srgbClr val="00B0F0"/>
                </a:solidFill>
                <a:effectLst/>
                <a:latin typeface="Arial" panose="020B0604020202020204" pitchFamily="34" charset="0"/>
                <a:ea typeface="Calibri" panose="020F0502020204030204" pitchFamily="34" charset="0"/>
              </a:rPr>
              <a:t>Company_Size</a:t>
            </a:r>
            <a:r>
              <a:rPr lang="en-US" sz="1800" b="1" dirty="0">
                <a:solidFill>
                  <a:srgbClr val="00B0F0"/>
                </a:solidFill>
                <a:effectLst/>
                <a:latin typeface="Arial" panose="020B0604020202020204" pitchFamily="34" charset="0"/>
                <a:ea typeface="Calibri" panose="020F0502020204030204" pitchFamily="34" charset="0"/>
              </a:rPr>
              <a:t>", factoring salary level labels.</a:t>
            </a:r>
            <a:endParaRPr lang="en-US" dirty="0"/>
          </a:p>
        </p:txBody>
      </p:sp>
      <p:pic>
        <p:nvPicPr>
          <p:cNvPr id="3" name="Picture 2">
            <a:extLst>
              <a:ext uri="{FF2B5EF4-FFF2-40B4-BE49-F238E27FC236}">
                <a16:creationId xmlns:a16="http://schemas.microsoft.com/office/drawing/2014/main" id="{F0CFB089-7CF2-1008-3362-65D18643F3C9}"/>
              </a:ext>
            </a:extLst>
          </p:cNvPr>
          <p:cNvPicPr>
            <a:picLocks noChangeAspect="1"/>
          </p:cNvPicPr>
          <p:nvPr/>
        </p:nvPicPr>
        <p:blipFill>
          <a:blip r:embed="rId2"/>
          <a:stretch>
            <a:fillRect/>
          </a:stretch>
        </p:blipFill>
        <p:spPr>
          <a:xfrm>
            <a:off x="4007822" y="3695311"/>
            <a:ext cx="4002662" cy="3034276"/>
          </a:xfrm>
          <a:prstGeom prst="rect">
            <a:avLst/>
          </a:prstGeom>
        </p:spPr>
      </p:pic>
    </p:spTree>
    <p:extLst>
      <p:ext uri="{BB962C8B-B14F-4D97-AF65-F5344CB8AC3E}">
        <p14:creationId xmlns:p14="http://schemas.microsoft.com/office/powerpoint/2010/main" val="348741854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C9DDC4-26C2-64F6-D119-857F90E09340}"/>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8CCD8593-AA3D-B539-C4A4-2CA758CC9D33}"/>
              </a:ext>
            </a:extLst>
          </p:cNvPr>
          <p:cNvSpPr txBox="1"/>
          <p:nvPr/>
        </p:nvSpPr>
        <p:spPr>
          <a:xfrm>
            <a:off x="319368" y="366135"/>
            <a:ext cx="11419914" cy="2062103"/>
          </a:xfrm>
          <a:prstGeom prst="rect">
            <a:avLst/>
          </a:prstGeom>
          <a:noFill/>
        </p:spPr>
        <p:txBody>
          <a:bodyPr wrap="square">
            <a:spAutoFit/>
          </a:bodyPr>
          <a:lstStyle/>
          <a:p>
            <a:pPr marR="0" lvl="0" algn="thaiDist">
              <a:spcAft>
                <a:spcPts val="1200"/>
              </a:spcAft>
            </a:pPr>
            <a:r>
              <a:rPr lang="en-US" sz="1800" b="1" dirty="0">
                <a:solidFill>
                  <a:srgbClr val="00B0F0"/>
                </a:solidFill>
                <a:effectLst/>
                <a:latin typeface="Arial" panose="020B0604020202020204" pitchFamily="34" charset="0"/>
                <a:ea typeface="Times New Roman" panose="02020603050405020304" pitchFamily="18" charset="0"/>
              </a:rPr>
              <a:t>11. Regarding comparing salaries, exploratory data analysis is a crucial step in generating hypotheses! You've had an idea you'd like to explore—do data professionals get paid more in the USA than they do in Great Britain? You'll need to subset the data by "</a:t>
            </a:r>
            <a:r>
              <a:rPr lang="en-US" sz="1800" b="1" dirty="0" err="1">
                <a:solidFill>
                  <a:srgbClr val="00B0F0"/>
                </a:solidFill>
                <a:effectLst/>
                <a:latin typeface="Arial" panose="020B0604020202020204" pitchFamily="34" charset="0"/>
                <a:ea typeface="Times New Roman" panose="02020603050405020304" pitchFamily="18" charset="0"/>
              </a:rPr>
              <a:t>Employee_Location</a:t>
            </a:r>
            <a:r>
              <a:rPr lang="en-US" sz="1800" b="1" dirty="0">
                <a:solidFill>
                  <a:srgbClr val="00B0F0"/>
                </a:solidFill>
                <a:effectLst/>
                <a:latin typeface="Arial" panose="020B0604020202020204" pitchFamily="34" charset="0"/>
                <a:ea typeface="Times New Roman" panose="02020603050405020304" pitchFamily="18" charset="0"/>
              </a:rPr>
              <a:t>" and produce a plot displaying the average salary between the two groups.</a:t>
            </a:r>
            <a:endParaRPr lang="en-US" sz="2400" dirty="0">
              <a:effectLst/>
              <a:latin typeface="Times New Roman" panose="02020603050405020304" pitchFamily="18" charset="0"/>
              <a:ea typeface="Times New Roman" panose="02020603050405020304" pitchFamily="18" charset="0"/>
            </a:endParaRPr>
          </a:p>
          <a:p>
            <a:pPr marL="457200" marR="0" algn="thaiDist">
              <a:spcAft>
                <a:spcPts val="1200"/>
              </a:spcAft>
            </a:pPr>
            <a:r>
              <a:rPr lang="en-US" sz="1800" b="1" dirty="0">
                <a:solidFill>
                  <a:srgbClr val="00B0F0"/>
                </a:solidFill>
                <a:effectLst/>
                <a:latin typeface="Arial" panose="020B0604020202020204" pitchFamily="34" charset="0"/>
                <a:ea typeface="Times New Roman" panose="02020603050405020304" pitchFamily="18" charset="0"/>
              </a:rPr>
              <a:t>- Filter salaries where "</a:t>
            </a:r>
            <a:r>
              <a:rPr lang="en-US" sz="1800" b="1" dirty="0" err="1">
                <a:solidFill>
                  <a:srgbClr val="00B0F0"/>
                </a:solidFill>
                <a:effectLst/>
                <a:latin typeface="Arial" panose="020B0604020202020204" pitchFamily="34" charset="0"/>
                <a:ea typeface="Times New Roman" panose="02020603050405020304" pitchFamily="18" charset="0"/>
              </a:rPr>
              <a:t>Employee_Location</a:t>
            </a:r>
            <a:r>
              <a:rPr lang="en-US" sz="1800" b="1" dirty="0">
                <a:solidFill>
                  <a:srgbClr val="00B0F0"/>
                </a:solidFill>
                <a:effectLst/>
                <a:latin typeface="Arial" panose="020B0604020202020204" pitchFamily="34" charset="0"/>
                <a:ea typeface="Times New Roman" panose="02020603050405020304" pitchFamily="18" charset="0"/>
              </a:rPr>
              <a:t>" is "US" or "GB", saving as </a:t>
            </a:r>
            <a:r>
              <a:rPr lang="en-US" sz="1800" b="1" dirty="0" err="1">
                <a:solidFill>
                  <a:srgbClr val="00B0F0"/>
                </a:solidFill>
                <a:effectLst/>
                <a:latin typeface="Arial" panose="020B0604020202020204" pitchFamily="34" charset="0"/>
                <a:ea typeface="Times New Roman" panose="02020603050405020304" pitchFamily="18" charset="0"/>
              </a:rPr>
              <a:t>usa_and_gb</a:t>
            </a:r>
            <a:r>
              <a:rPr lang="en-US" sz="1800" b="1" dirty="0">
                <a:solidFill>
                  <a:srgbClr val="00B0F0"/>
                </a:solidFill>
                <a:effectLst/>
                <a:latin typeface="Arial" panose="020B0604020202020204" pitchFamily="34" charset="0"/>
                <a:ea typeface="Times New Roman" panose="02020603050405020304" pitchFamily="18" charset="0"/>
              </a:rPr>
              <a:t>.</a:t>
            </a:r>
            <a:endParaRPr lang="en-US" sz="2400" dirty="0">
              <a:effectLst/>
              <a:latin typeface="Times New Roman" panose="02020603050405020304" pitchFamily="18" charset="0"/>
              <a:ea typeface="Times New Roman" panose="02020603050405020304" pitchFamily="18" charset="0"/>
            </a:endParaRPr>
          </a:p>
          <a:p>
            <a:r>
              <a:rPr lang="en-US" sz="1800" b="1" dirty="0">
                <a:solidFill>
                  <a:srgbClr val="00B0F0"/>
                </a:solidFill>
                <a:effectLst/>
                <a:latin typeface="Arial" panose="020B0604020202020204" pitchFamily="34" charset="0"/>
                <a:ea typeface="Calibri" panose="020F0502020204030204" pitchFamily="34" charset="0"/>
              </a:rPr>
              <a:t>       - Use </a:t>
            </a:r>
            <a:r>
              <a:rPr lang="en-US" sz="1800" b="1" dirty="0" err="1">
                <a:solidFill>
                  <a:srgbClr val="00B0F0"/>
                </a:solidFill>
                <a:effectLst/>
                <a:latin typeface="Arial" panose="020B0604020202020204" pitchFamily="34" charset="0"/>
                <a:ea typeface="Calibri" panose="020F0502020204030204" pitchFamily="34" charset="0"/>
              </a:rPr>
              <a:t>usa_and_gb</a:t>
            </a:r>
            <a:r>
              <a:rPr lang="en-US" sz="1800" b="1" dirty="0">
                <a:solidFill>
                  <a:srgbClr val="00B0F0"/>
                </a:solidFill>
                <a:effectLst/>
                <a:latin typeface="Arial" panose="020B0604020202020204" pitchFamily="34" charset="0"/>
                <a:ea typeface="Calibri" panose="020F0502020204030204" pitchFamily="34" charset="0"/>
              </a:rPr>
              <a:t> to create a </a:t>
            </a:r>
            <a:r>
              <a:rPr lang="en-US" sz="1800" b="1" dirty="0" err="1">
                <a:solidFill>
                  <a:srgbClr val="00B0F0"/>
                </a:solidFill>
                <a:effectLst/>
                <a:latin typeface="Arial" panose="020B0604020202020204" pitchFamily="34" charset="0"/>
                <a:ea typeface="Calibri" panose="020F0502020204030204" pitchFamily="34" charset="0"/>
              </a:rPr>
              <a:t>barplot</a:t>
            </a:r>
            <a:r>
              <a:rPr lang="en-US" sz="1800" b="1" dirty="0">
                <a:solidFill>
                  <a:srgbClr val="00B0F0"/>
                </a:solidFill>
                <a:effectLst/>
                <a:latin typeface="Arial" panose="020B0604020202020204" pitchFamily="34" charset="0"/>
                <a:ea typeface="Calibri" panose="020F0502020204030204" pitchFamily="34" charset="0"/>
              </a:rPr>
              <a:t> visualizing  "</a:t>
            </a:r>
            <a:r>
              <a:rPr lang="en-US" sz="1800" b="1" dirty="0" err="1">
                <a:solidFill>
                  <a:srgbClr val="00B0F0"/>
                </a:solidFill>
                <a:effectLst/>
                <a:latin typeface="Arial" panose="020B0604020202020204" pitchFamily="34" charset="0"/>
                <a:ea typeface="Calibri" panose="020F0502020204030204" pitchFamily="34" charset="0"/>
              </a:rPr>
              <a:t>Salary_USD</a:t>
            </a:r>
            <a:r>
              <a:rPr lang="en-US" sz="1800" b="1" dirty="0">
                <a:solidFill>
                  <a:srgbClr val="00B0F0"/>
                </a:solidFill>
                <a:effectLst/>
                <a:latin typeface="Arial" panose="020B0604020202020204" pitchFamily="34" charset="0"/>
                <a:ea typeface="Calibri" panose="020F0502020204030204" pitchFamily="34" charset="0"/>
              </a:rPr>
              <a:t>" against "</a:t>
            </a:r>
            <a:r>
              <a:rPr lang="en-US" sz="1800" b="1" dirty="0" err="1">
                <a:solidFill>
                  <a:srgbClr val="00B0F0"/>
                </a:solidFill>
                <a:effectLst/>
                <a:latin typeface="Arial" panose="020B0604020202020204" pitchFamily="34" charset="0"/>
                <a:ea typeface="Calibri" panose="020F0502020204030204" pitchFamily="34" charset="0"/>
              </a:rPr>
              <a:t>Employee_Location</a:t>
            </a:r>
            <a:r>
              <a:rPr lang="en-US" sz="1800" b="1" dirty="0">
                <a:solidFill>
                  <a:srgbClr val="00B0F0"/>
                </a:solidFill>
                <a:effectLst/>
                <a:latin typeface="Arial" panose="020B0604020202020204" pitchFamily="34" charset="0"/>
                <a:ea typeface="Calibri" panose="020F0502020204030204" pitchFamily="34" charset="0"/>
              </a:rPr>
              <a:t>".</a:t>
            </a:r>
            <a:endParaRPr lang="en-US" dirty="0"/>
          </a:p>
        </p:txBody>
      </p:sp>
      <p:pic>
        <p:nvPicPr>
          <p:cNvPr id="3" name="Picture 2">
            <a:extLst>
              <a:ext uri="{FF2B5EF4-FFF2-40B4-BE49-F238E27FC236}">
                <a16:creationId xmlns:a16="http://schemas.microsoft.com/office/drawing/2014/main" id="{6547E2DE-E9AB-9477-A646-9280CAEDC44B}"/>
              </a:ext>
            </a:extLst>
          </p:cNvPr>
          <p:cNvPicPr>
            <a:picLocks noChangeAspect="1"/>
          </p:cNvPicPr>
          <p:nvPr/>
        </p:nvPicPr>
        <p:blipFill>
          <a:blip r:embed="rId2"/>
          <a:stretch>
            <a:fillRect/>
          </a:stretch>
        </p:blipFill>
        <p:spPr>
          <a:xfrm>
            <a:off x="756192" y="3295791"/>
            <a:ext cx="4924979" cy="3439487"/>
          </a:xfrm>
          <a:prstGeom prst="rect">
            <a:avLst/>
          </a:prstGeom>
        </p:spPr>
      </p:pic>
      <p:sp>
        <p:nvSpPr>
          <p:cNvPr id="6" name="TextBox 5">
            <a:extLst>
              <a:ext uri="{FF2B5EF4-FFF2-40B4-BE49-F238E27FC236}">
                <a16:creationId xmlns:a16="http://schemas.microsoft.com/office/drawing/2014/main" id="{91A5593B-4EA1-B452-43BE-E65A5956F56D}"/>
              </a:ext>
            </a:extLst>
          </p:cNvPr>
          <p:cNvSpPr txBox="1"/>
          <p:nvPr/>
        </p:nvSpPr>
        <p:spPr>
          <a:xfrm>
            <a:off x="756192" y="2447470"/>
            <a:ext cx="10546265" cy="369332"/>
          </a:xfrm>
          <a:prstGeom prst="rect">
            <a:avLst/>
          </a:prstGeom>
          <a:noFill/>
        </p:spPr>
        <p:txBody>
          <a:bodyPr wrap="square">
            <a:spAutoFit/>
          </a:bodyPr>
          <a:lstStyle/>
          <a:p>
            <a:r>
              <a:rPr lang="en-US" b="1" dirty="0">
                <a:solidFill>
                  <a:srgbClr val="00B0F0"/>
                </a:solidFill>
                <a:latin typeface="Arial" panose="020B0604020202020204" pitchFamily="34" charset="0"/>
                <a:ea typeface="Calibri" panose="020F0502020204030204" pitchFamily="34" charset="0"/>
              </a:rPr>
              <a:t>- Create a bar plot of salary versus company size, factoring in employment status (hue)</a:t>
            </a:r>
          </a:p>
        </p:txBody>
      </p:sp>
      <p:pic>
        <p:nvPicPr>
          <p:cNvPr id="8" name="Picture 7">
            <a:extLst>
              <a:ext uri="{FF2B5EF4-FFF2-40B4-BE49-F238E27FC236}">
                <a16:creationId xmlns:a16="http://schemas.microsoft.com/office/drawing/2014/main" id="{D0FCEBB4-E9F0-4DA4-3C1C-CB0ADAD36A57}"/>
              </a:ext>
            </a:extLst>
          </p:cNvPr>
          <p:cNvPicPr>
            <a:picLocks noChangeAspect="1"/>
          </p:cNvPicPr>
          <p:nvPr/>
        </p:nvPicPr>
        <p:blipFill>
          <a:blip r:embed="rId3"/>
          <a:stretch>
            <a:fillRect/>
          </a:stretch>
        </p:blipFill>
        <p:spPr>
          <a:xfrm>
            <a:off x="6298957" y="3295791"/>
            <a:ext cx="4924979" cy="3443481"/>
          </a:xfrm>
          <a:prstGeom prst="rect">
            <a:avLst/>
          </a:prstGeom>
        </p:spPr>
      </p:pic>
    </p:spTree>
    <p:extLst>
      <p:ext uri="{BB962C8B-B14F-4D97-AF65-F5344CB8AC3E}">
        <p14:creationId xmlns:p14="http://schemas.microsoft.com/office/powerpoint/2010/main" val="127221814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12D84D-06EC-6F2B-15C2-669673956F7B}"/>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DB877446-D756-18DB-016A-CA92B2D613E4}"/>
              </a:ext>
            </a:extLst>
          </p:cNvPr>
          <p:cNvSpPr txBox="1"/>
          <p:nvPr/>
        </p:nvSpPr>
        <p:spPr>
          <a:xfrm>
            <a:off x="319368" y="458581"/>
            <a:ext cx="6098240" cy="467629"/>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Notes to Take</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4" name="TextBox 3">
            <a:extLst>
              <a:ext uri="{FF2B5EF4-FFF2-40B4-BE49-F238E27FC236}">
                <a16:creationId xmlns:a16="http://schemas.microsoft.com/office/drawing/2014/main" id="{DD30D247-A6A0-FAC7-1852-F71AC2EB0831}"/>
              </a:ext>
            </a:extLst>
          </p:cNvPr>
          <p:cNvSpPr txBox="1"/>
          <p:nvPr/>
        </p:nvSpPr>
        <p:spPr>
          <a:xfrm>
            <a:off x="319366" y="861279"/>
            <a:ext cx="11379573" cy="923330"/>
          </a:xfrm>
          <a:prstGeom prst="rect">
            <a:avLst/>
          </a:prstGeom>
          <a:noFill/>
        </p:spPr>
        <p:txBody>
          <a:bodyPr wrap="square">
            <a:spAutoFit/>
          </a:bodyPr>
          <a:lstStyle/>
          <a:p>
            <a:pPr marL="0" marR="0"/>
            <a:r>
              <a:rPr lang="en-US" sz="1800" b="1" dirty="0">
                <a:solidFill>
                  <a:srgbClr val="05192D"/>
                </a:solidFill>
                <a:effectLst/>
                <a:latin typeface="Arial" panose="020B0604020202020204" pitchFamily="34" charset="0"/>
                <a:ea typeface="Times New Roman" panose="02020603050405020304" pitchFamily="18" charset="0"/>
              </a:rPr>
              <a:t>How can correlation help your business?</a:t>
            </a:r>
            <a:endParaRPr lang="en-US" sz="2400" dirty="0">
              <a:effectLst/>
              <a:latin typeface="Times New Roman" panose="02020603050405020304" pitchFamily="18" charset="0"/>
              <a:ea typeface="Times New Roman" panose="02020603050405020304" pitchFamily="18" charset="0"/>
            </a:endParaRPr>
          </a:p>
          <a:p>
            <a:r>
              <a:rPr lang="en-US" sz="1800" dirty="0">
                <a:solidFill>
                  <a:srgbClr val="05192D"/>
                </a:solidFill>
                <a:effectLst/>
                <a:latin typeface="Arial" panose="020B0604020202020204" pitchFamily="34" charset="0"/>
                <a:ea typeface="Calibri" panose="020F0502020204030204" pitchFamily="34" charset="0"/>
              </a:rPr>
              <a:t>Correlation is widely used in real-life decision-making. You will find correlations in Marketing, Finance, and Sales. Basically, we could mention domains endlessly.</a:t>
            </a:r>
            <a:endParaRPr lang="en-US" dirty="0"/>
          </a:p>
        </p:txBody>
      </p:sp>
      <p:sp>
        <p:nvSpPr>
          <p:cNvPr id="6" name="TextBox 5">
            <a:extLst>
              <a:ext uri="{FF2B5EF4-FFF2-40B4-BE49-F238E27FC236}">
                <a16:creationId xmlns:a16="http://schemas.microsoft.com/office/drawing/2014/main" id="{A288E72F-E115-EE84-0224-F16E37B55338}"/>
              </a:ext>
            </a:extLst>
          </p:cNvPr>
          <p:cNvSpPr txBox="1"/>
          <p:nvPr/>
        </p:nvSpPr>
        <p:spPr>
          <a:xfrm>
            <a:off x="319366" y="1775252"/>
            <a:ext cx="11379573" cy="5062924"/>
          </a:xfrm>
          <a:prstGeom prst="rect">
            <a:avLst/>
          </a:prstGeom>
          <a:noFill/>
        </p:spPr>
        <p:txBody>
          <a:bodyPr wrap="square">
            <a:spAutoFit/>
          </a:bodyPr>
          <a:lstStyle/>
          <a:p>
            <a:pPr marL="0" marR="0"/>
            <a:r>
              <a:rPr lang="en-US" sz="1700" b="1" dirty="0">
                <a:solidFill>
                  <a:srgbClr val="05192D"/>
                </a:solidFill>
                <a:effectLst/>
                <a:latin typeface="Arial" panose="020B0604020202020204" pitchFamily="34" charset="0"/>
                <a:ea typeface="Times New Roman" panose="02020603050405020304" pitchFamily="18" charset="0"/>
              </a:rPr>
              <a:t>A few benefits:</a:t>
            </a:r>
          </a:p>
          <a:p>
            <a:pPr marL="0" marR="0"/>
            <a:endParaRPr lang="en-US" sz="1700" b="1" dirty="0">
              <a:effectLst/>
              <a:latin typeface="Times New Roman" panose="02020603050405020304" pitchFamily="18" charset="0"/>
              <a:ea typeface="Times New Roman" panose="02020603050405020304" pitchFamily="18" charset="0"/>
            </a:endParaRPr>
          </a:p>
          <a:p>
            <a:pPr marL="0" marR="0"/>
            <a:r>
              <a:rPr lang="en-US" sz="1700" b="1" dirty="0">
                <a:solidFill>
                  <a:srgbClr val="05192D"/>
                </a:solidFill>
                <a:effectLst/>
                <a:latin typeface="Arial" panose="020B0604020202020204" pitchFamily="34" charset="0"/>
                <a:ea typeface="Times New Roman" panose="02020603050405020304" pitchFamily="18" charset="0"/>
              </a:rPr>
              <a:t>Pattern recognition.</a:t>
            </a:r>
            <a:r>
              <a:rPr lang="en-US" sz="1700" dirty="0">
                <a:solidFill>
                  <a:srgbClr val="05192D"/>
                </a:solidFill>
                <a:effectLst/>
                <a:latin typeface="Arial" panose="020B0604020202020204" pitchFamily="34" charset="0"/>
                <a:ea typeface="Times New Roman" panose="02020603050405020304" pitchFamily="18" charset="0"/>
              </a:rPr>
              <a:t> Looking at millions of rows of raw data in the big data world will not tell you anything about the business. Using existing information for better decision-making will be crucial in the future. It can reveal new business opportunities, give insights about existing processes, and help to communicate clearly. Recognizing patterns is one of data science’s main goals, and correlation analysis can help with that.</a:t>
            </a:r>
            <a:endParaRPr lang="en-US" sz="1700" dirty="0">
              <a:effectLst/>
              <a:latin typeface="Times New Roman" panose="02020603050405020304" pitchFamily="18" charset="0"/>
              <a:ea typeface="Times New Roman" panose="02020603050405020304" pitchFamily="18" charset="0"/>
            </a:endParaRPr>
          </a:p>
          <a:p>
            <a:pPr marL="0" marR="0"/>
            <a:endParaRPr lang="en-US" sz="1700" b="1" dirty="0">
              <a:solidFill>
                <a:srgbClr val="05192D"/>
              </a:solidFill>
              <a:effectLst/>
              <a:latin typeface="Arial" panose="020B0604020202020204" pitchFamily="34" charset="0"/>
              <a:ea typeface="Times New Roman" panose="02020603050405020304" pitchFamily="18" charset="0"/>
            </a:endParaRPr>
          </a:p>
          <a:p>
            <a:pPr marL="0" marR="0"/>
            <a:r>
              <a:rPr lang="en-US" sz="1700" b="1" dirty="0">
                <a:solidFill>
                  <a:srgbClr val="05192D"/>
                </a:solidFill>
                <a:effectLst/>
                <a:latin typeface="Arial" panose="020B0604020202020204" pitchFamily="34" charset="0"/>
                <a:ea typeface="Times New Roman" panose="02020603050405020304" pitchFamily="18" charset="0"/>
              </a:rPr>
              <a:t>Financial decision making</a:t>
            </a:r>
            <a:r>
              <a:rPr lang="en-US" sz="1700" dirty="0">
                <a:solidFill>
                  <a:srgbClr val="05192D"/>
                </a:solidFill>
                <a:effectLst/>
                <a:latin typeface="Arial" panose="020B0604020202020204" pitchFamily="34" charset="0"/>
                <a:ea typeface="Times New Roman" panose="02020603050405020304" pitchFamily="18" charset="0"/>
              </a:rPr>
              <a:t> – investment decisions. Diversifying is essential. Investing in negatively correlated sectors can help you mitigate risk. </a:t>
            </a:r>
            <a:endParaRPr lang="en-US" sz="1700" dirty="0">
              <a:effectLst/>
              <a:latin typeface="Times New Roman" panose="02020603050405020304" pitchFamily="18" charset="0"/>
              <a:ea typeface="Times New Roman" panose="02020603050405020304" pitchFamily="18" charset="0"/>
            </a:endParaRPr>
          </a:p>
          <a:p>
            <a:pPr marL="0" marR="0"/>
            <a:r>
              <a:rPr lang="en-US" sz="1700" dirty="0">
                <a:solidFill>
                  <a:srgbClr val="05192D"/>
                </a:solidFill>
                <a:effectLst/>
                <a:latin typeface="Arial" panose="020B0604020202020204" pitchFamily="34" charset="0"/>
                <a:ea typeface="Times New Roman" panose="02020603050405020304" pitchFamily="18" charset="0"/>
              </a:rPr>
              <a:t>For example: if the airline industry is negatively correlated with the social media industry, the investor may choose to invest in a social media stock. If a negative event affects one of those industries, the other sector will be a safer place for the money.</a:t>
            </a:r>
            <a:endParaRPr lang="en-US" sz="1700" dirty="0">
              <a:effectLst/>
              <a:latin typeface="Times New Roman" panose="02020603050405020304" pitchFamily="18" charset="0"/>
              <a:ea typeface="Times New Roman" panose="02020603050405020304" pitchFamily="18" charset="0"/>
            </a:endParaRPr>
          </a:p>
          <a:p>
            <a:pPr marL="0" marR="0"/>
            <a:endParaRPr lang="en-US" sz="1700" b="1" dirty="0">
              <a:solidFill>
                <a:srgbClr val="05192D"/>
              </a:solidFill>
              <a:effectLst/>
              <a:latin typeface="Arial" panose="020B0604020202020204" pitchFamily="34" charset="0"/>
              <a:ea typeface="Times New Roman" panose="02020603050405020304" pitchFamily="18" charset="0"/>
            </a:endParaRPr>
          </a:p>
          <a:p>
            <a:pPr marL="0" marR="0"/>
            <a:r>
              <a:rPr lang="en-US" sz="1700" b="1" dirty="0">
                <a:solidFill>
                  <a:srgbClr val="05192D"/>
                </a:solidFill>
                <a:effectLst/>
                <a:latin typeface="Arial" panose="020B0604020202020204" pitchFamily="34" charset="0"/>
                <a:ea typeface="Times New Roman" panose="02020603050405020304" pitchFamily="18" charset="0"/>
              </a:rPr>
              <a:t>Projections</a:t>
            </a:r>
            <a:r>
              <a:rPr lang="en-US" sz="1700" dirty="0">
                <a:solidFill>
                  <a:srgbClr val="05192D"/>
                </a:solidFill>
                <a:effectLst/>
                <a:latin typeface="Arial" panose="020B0604020202020204" pitchFamily="34" charset="0"/>
                <a:ea typeface="Times New Roman" panose="02020603050405020304" pitchFamily="18" charset="0"/>
              </a:rPr>
              <a:t>. If a company finds a positive correlation between two variables and has some predictions on the one variable involved in the correlation, it can also try to make predictions on the second variable.</a:t>
            </a:r>
            <a:endParaRPr lang="en-US" sz="1700" dirty="0">
              <a:effectLst/>
              <a:latin typeface="Times New Roman" panose="02020603050405020304" pitchFamily="18" charset="0"/>
              <a:ea typeface="Times New Roman" panose="02020603050405020304" pitchFamily="18" charset="0"/>
            </a:endParaRPr>
          </a:p>
          <a:p>
            <a:pPr marL="0" marR="0"/>
            <a:endParaRPr lang="en-US" sz="1700" dirty="0">
              <a:solidFill>
                <a:srgbClr val="05192D"/>
              </a:solidFill>
              <a:effectLst/>
              <a:latin typeface="Arial" panose="020B0604020202020204" pitchFamily="34" charset="0"/>
              <a:ea typeface="Times New Roman" panose="02020603050405020304" pitchFamily="18" charset="0"/>
            </a:endParaRPr>
          </a:p>
          <a:p>
            <a:pPr marL="0" marR="0"/>
            <a:r>
              <a:rPr lang="en-US" sz="1700" dirty="0">
                <a:solidFill>
                  <a:srgbClr val="05192D"/>
                </a:solidFill>
                <a:effectLst/>
                <a:latin typeface="Arial" panose="020B0604020202020204" pitchFamily="34" charset="0"/>
                <a:ea typeface="Times New Roman" panose="02020603050405020304" pitchFamily="18" charset="0"/>
              </a:rPr>
              <a:t>For example, Company X finds a positive correlation between the number of tourists in City Y and its sales. A 10% rise in visitors for the coming year is predicted in city Y. Company X can also anticipate an increase in sales. Of course, one should always consider the above-mentioned correlation-causation issue when it comes to predictions.</a:t>
            </a:r>
            <a:endParaRPr lang="en-US" sz="17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41346580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4BF5E2-ABB7-F242-C0CB-6DA73149C548}"/>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F5B2FB2C-A42B-85B5-CAD5-FADCEFE58A08}"/>
              </a:ext>
            </a:extLst>
          </p:cNvPr>
          <p:cNvSpPr txBox="1"/>
          <p:nvPr/>
        </p:nvSpPr>
        <p:spPr>
          <a:xfrm>
            <a:off x="319368" y="458581"/>
            <a:ext cx="6098240" cy="467629"/>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Creating </a:t>
            </a:r>
            <a:r>
              <a:rPr lang="en-US" sz="2400" b="1" kern="100" dirty="0" err="1">
                <a:solidFill>
                  <a:srgbClr val="000000"/>
                </a:solidFill>
                <a:latin typeface="Arial" panose="020B0604020202020204" pitchFamily="34" charset="0"/>
                <a:ea typeface="Calibri" panose="020F0502020204030204" pitchFamily="34" charset="0"/>
                <a:cs typeface="Cordia New" panose="020B0304020202020204" pitchFamily="34" charset="-34"/>
              </a:rPr>
              <a:t>DateTime</a:t>
            </a: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 Data</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5" name="TextBox 4">
            <a:extLst>
              <a:ext uri="{FF2B5EF4-FFF2-40B4-BE49-F238E27FC236}">
                <a16:creationId xmlns:a16="http://schemas.microsoft.com/office/drawing/2014/main" id="{F890EC7A-32A1-E7E8-62D4-B124A160ECC9}"/>
              </a:ext>
            </a:extLst>
          </p:cNvPr>
          <p:cNvSpPr txBox="1"/>
          <p:nvPr/>
        </p:nvSpPr>
        <p:spPr>
          <a:xfrm>
            <a:off x="319367" y="1095527"/>
            <a:ext cx="11527491" cy="923330"/>
          </a:xfrm>
          <a:prstGeom prst="rect">
            <a:avLst/>
          </a:prstGeom>
          <a:noFill/>
        </p:spPr>
        <p:txBody>
          <a:bodyPr wrap="square">
            <a:spAutoFit/>
          </a:bodyPr>
          <a:lstStyle/>
          <a:p>
            <a:pPr marL="0" marR="0" algn="thaiDist"/>
            <a:r>
              <a:rPr lang="en-US" sz="1800" dirty="0">
                <a:solidFill>
                  <a:srgbClr val="05192D"/>
                </a:solidFill>
                <a:effectLst/>
                <a:latin typeface="Arial" panose="020B0604020202020204" pitchFamily="34" charset="0"/>
                <a:ea typeface="Calibri" panose="020F0502020204030204" pitchFamily="34" charset="0"/>
              </a:rPr>
              <a:t>Conversely, we might want to </a:t>
            </a:r>
            <a:r>
              <a:rPr lang="en-US" sz="1800" dirty="0">
                <a:solidFill>
                  <a:srgbClr val="05192D"/>
                </a:solidFill>
                <a:effectLst/>
                <a:highlight>
                  <a:srgbClr val="FFFF00"/>
                </a:highlight>
                <a:latin typeface="Arial" panose="020B0604020202020204" pitchFamily="34" charset="0"/>
                <a:ea typeface="Calibri" panose="020F0502020204030204" pitchFamily="34" charset="0"/>
              </a:rPr>
              <a:t>extract just the month, day, or year from a column containing a full date</a:t>
            </a:r>
            <a:r>
              <a:rPr lang="en-US" sz="1800" dirty="0">
                <a:solidFill>
                  <a:srgbClr val="05192D"/>
                </a:solidFill>
                <a:effectLst/>
                <a:latin typeface="Arial" panose="020B0604020202020204" pitchFamily="34" charset="0"/>
                <a:ea typeface="Calibri" panose="020F0502020204030204" pitchFamily="34" charset="0"/>
              </a:rPr>
              <a:t>. If data is already stored in </a:t>
            </a:r>
            <a:r>
              <a:rPr lang="en-US" sz="1800" dirty="0" err="1">
                <a:solidFill>
                  <a:srgbClr val="05192D"/>
                </a:solidFill>
                <a:effectLst/>
                <a:latin typeface="Arial" panose="020B0604020202020204" pitchFamily="34" charset="0"/>
                <a:ea typeface="Calibri" panose="020F0502020204030204" pitchFamily="34" charset="0"/>
              </a:rPr>
              <a:t>DateTime</a:t>
            </a:r>
            <a:r>
              <a:rPr lang="en-US" sz="1800" dirty="0">
                <a:solidFill>
                  <a:srgbClr val="05192D"/>
                </a:solidFill>
                <a:effectLst/>
                <a:latin typeface="Arial" panose="020B0604020202020204" pitchFamily="34" charset="0"/>
                <a:ea typeface="Calibri" panose="020F0502020204030204" pitchFamily="34" charset="0"/>
              </a:rPr>
              <a:t> format, as </a:t>
            </a:r>
            <a:r>
              <a:rPr lang="en-US" sz="1800" dirty="0" err="1">
                <a:solidFill>
                  <a:srgbClr val="05192D"/>
                </a:solidFill>
                <a:effectLst/>
                <a:latin typeface="Arial" panose="020B0604020202020204" pitchFamily="34" charset="0"/>
                <a:ea typeface="Calibri" panose="020F0502020204030204" pitchFamily="34" charset="0"/>
              </a:rPr>
              <a:t>marriage_date</a:t>
            </a:r>
            <a:r>
              <a:rPr lang="en-US" sz="1800" dirty="0">
                <a:solidFill>
                  <a:srgbClr val="05192D"/>
                </a:solidFill>
                <a:effectLst/>
                <a:latin typeface="Arial" panose="020B0604020202020204" pitchFamily="34" charset="0"/>
                <a:ea typeface="Calibri" panose="020F0502020204030204" pitchFamily="34" charset="0"/>
              </a:rPr>
              <a:t> is, we can append .</a:t>
            </a:r>
            <a:r>
              <a:rPr lang="en-US" sz="1800" dirty="0" err="1">
                <a:solidFill>
                  <a:srgbClr val="05192D"/>
                </a:solidFill>
                <a:effectLst/>
                <a:latin typeface="Arial" panose="020B0604020202020204" pitchFamily="34" charset="0"/>
                <a:ea typeface="Calibri" panose="020F0502020204030204" pitchFamily="34" charset="0"/>
              </a:rPr>
              <a:t>dt.month</a:t>
            </a:r>
            <a:r>
              <a:rPr lang="en-US" sz="1800" dirty="0">
                <a:solidFill>
                  <a:srgbClr val="05192D"/>
                </a:solidFill>
                <a:effectLst/>
                <a:latin typeface="Arial" panose="020B0604020202020204" pitchFamily="34" charset="0"/>
                <a:ea typeface="Calibri" panose="020F0502020204030204" pitchFamily="34" charset="0"/>
              </a:rPr>
              <a:t> to extract the month attribute, for example. We'll save the month data as a new column in the DataFrame so that we can use it in our analysis.</a:t>
            </a:r>
            <a:endParaRPr lang="en-US" sz="1800" dirty="0">
              <a:effectLst/>
              <a:latin typeface="Times New Roman" panose="02020603050405020304" pitchFamily="18" charset="0"/>
              <a:ea typeface="Times New Roman" panose="02020603050405020304" pitchFamily="18" charset="0"/>
            </a:endParaRPr>
          </a:p>
        </p:txBody>
      </p:sp>
      <p:pic>
        <p:nvPicPr>
          <p:cNvPr id="2" name="Picture 1" descr="A screenshot of a computer screen&#10;&#10;Description automatically generated">
            <a:extLst>
              <a:ext uri="{FF2B5EF4-FFF2-40B4-BE49-F238E27FC236}">
                <a16:creationId xmlns:a16="http://schemas.microsoft.com/office/drawing/2014/main" id="{4999E6B6-0233-4D4A-813B-56440CC67384}"/>
              </a:ext>
            </a:extLst>
          </p:cNvPr>
          <p:cNvPicPr>
            <a:picLocks noChangeAspect="1"/>
          </p:cNvPicPr>
          <p:nvPr/>
        </p:nvPicPr>
        <p:blipFill>
          <a:blip r:embed="rId2"/>
          <a:stretch>
            <a:fillRect/>
          </a:stretch>
        </p:blipFill>
        <p:spPr>
          <a:xfrm>
            <a:off x="2403661" y="2610410"/>
            <a:ext cx="8027893" cy="3010460"/>
          </a:xfrm>
          <a:prstGeom prst="rect">
            <a:avLst/>
          </a:prstGeom>
        </p:spPr>
      </p:pic>
    </p:spTree>
    <p:extLst>
      <p:ext uri="{BB962C8B-B14F-4D97-AF65-F5344CB8AC3E}">
        <p14:creationId xmlns:p14="http://schemas.microsoft.com/office/powerpoint/2010/main" val="28223703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22037F-F3DC-C8D0-6EBF-9407D847A1A7}"/>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441D11F9-EFBB-8826-4010-7B1BC5C2CF09}"/>
              </a:ext>
            </a:extLst>
          </p:cNvPr>
          <p:cNvSpPr txBox="1"/>
          <p:nvPr/>
        </p:nvSpPr>
        <p:spPr>
          <a:xfrm>
            <a:off x="319368" y="458581"/>
            <a:ext cx="6098240" cy="467629"/>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Visualizing </a:t>
            </a:r>
            <a:r>
              <a:rPr lang="en-US" sz="2400" b="1" kern="100" dirty="0" err="1">
                <a:solidFill>
                  <a:srgbClr val="000000"/>
                </a:solidFill>
                <a:latin typeface="Arial" panose="020B0604020202020204" pitchFamily="34" charset="0"/>
                <a:ea typeface="Calibri" panose="020F0502020204030204" pitchFamily="34" charset="0"/>
                <a:cs typeface="Cordia New" panose="020B0304020202020204" pitchFamily="34" charset="-34"/>
              </a:rPr>
              <a:t>DateTime</a:t>
            </a: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 Data</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5" name="TextBox 4">
            <a:extLst>
              <a:ext uri="{FF2B5EF4-FFF2-40B4-BE49-F238E27FC236}">
                <a16:creationId xmlns:a16="http://schemas.microsoft.com/office/drawing/2014/main" id="{358A88D8-E18F-E3B2-8CAC-B3C5787639B5}"/>
              </a:ext>
            </a:extLst>
          </p:cNvPr>
          <p:cNvSpPr txBox="1"/>
          <p:nvPr/>
        </p:nvSpPr>
        <p:spPr>
          <a:xfrm>
            <a:off x="319367" y="1095527"/>
            <a:ext cx="11527491" cy="2585323"/>
          </a:xfrm>
          <a:prstGeom prst="rect">
            <a:avLst/>
          </a:prstGeom>
          <a:noFill/>
        </p:spPr>
        <p:txBody>
          <a:bodyPr wrap="square">
            <a:spAutoFit/>
          </a:bodyPr>
          <a:lstStyle/>
          <a:p>
            <a:pPr marL="0" marR="0" algn="thaiDist"/>
            <a:r>
              <a:rPr lang="en-US" sz="1800" dirty="0">
                <a:solidFill>
                  <a:srgbClr val="05192D"/>
                </a:solidFill>
                <a:effectLst/>
                <a:highlight>
                  <a:srgbClr val="FFFF00"/>
                </a:highlight>
                <a:latin typeface="Arial" panose="020B0604020202020204" pitchFamily="34" charset="0"/>
                <a:ea typeface="Times New Roman" panose="02020603050405020304" pitchFamily="18" charset="0"/>
              </a:rPr>
              <a:t>Line plots are a great way to examine relationships between variables</a:t>
            </a:r>
            <a:r>
              <a:rPr lang="en-US" sz="1800" dirty="0">
                <a:solidFill>
                  <a:srgbClr val="05192D"/>
                </a:solidFill>
                <a:effectLst/>
                <a:latin typeface="Arial" panose="020B0604020202020204" pitchFamily="34" charset="0"/>
                <a:ea typeface="Times New Roman" panose="02020603050405020304" pitchFamily="18" charset="0"/>
              </a:rPr>
              <a:t>. In Seaborn, line plots aggregate y values at each value of x and show the estimated mean and a confidence interval for that estimate. Perhaps we'd like to check whether there is any relationship between the month that a now-divorced couple got married and the length of their marriage. We can set x equal to the </a:t>
            </a:r>
            <a:r>
              <a:rPr lang="en-US" sz="1800" dirty="0" err="1">
                <a:solidFill>
                  <a:srgbClr val="05192D"/>
                </a:solidFill>
                <a:effectLst/>
                <a:latin typeface="Arial" panose="020B0604020202020204" pitchFamily="34" charset="0"/>
                <a:ea typeface="Times New Roman" panose="02020603050405020304" pitchFamily="18" charset="0"/>
              </a:rPr>
              <a:t>marriage_month</a:t>
            </a:r>
            <a:r>
              <a:rPr lang="en-US" sz="1800" dirty="0">
                <a:solidFill>
                  <a:srgbClr val="05192D"/>
                </a:solidFill>
                <a:effectLst/>
                <a:latin typeface="Arial" panose="020B0604020202020204" pitchFamily="34" charset="0"/>
                <a:ea typeface="Times New Roman" panose="02020603050405020304" pitchFamily="18" charset="0"/>
              </a:rPr>
              <a:t> column and y equal to </a:t>
            </a:r>
            <a:r>
              <a:rPr lang="en-US" sz="1800" dirty="0" err="1">
                <a:solidFill>
                  <a:srgbClr val="05192D"/>
                </a:solidFill>
                <a:effectLst/>
                <a:latin typeface="Arial" panose="020B0604020202020204" pitchFamily="34" charset="0"/>
                <a:ea typeface="Times New Roman" panose="02020603050405020304" pitchFamily="18" charset="0"/>
              </a:rPr>
              <a:t>marriage_duration</a:t>
            </a:r>
            <a:r>
              <a:rPr lang="en-US" sz="1800" dirty="0">
                <a:solidFill>
                  <a:srgbClr val="05192D"/>
                </a:solidFill>
                <a:effectLst/>
                <a:latin typeface="Arial" panose="020B0604020202020204" pitchFamily="34" charset="0"/>
                <a:ea typeface="Times New Roman" panose="02020603050405020304" pitchFamily="18" charset="0"/>
              </a:rPr>
              <a:t>. </a:t>
            </a:r>
          </a:p>
          <a:p>
            <a:pPr marL="0" marR="0" algn="thaiDist"/>
            <a:endParaRPr lang="en-US" dirty="0">
              <a:solidFill>
                <a:srgbClr val="05192D"/>
              </a:solidFill>
              <a:latin typeface="Arial" panose="020B0604020202020204" pitchFamily="34" charset="0"/>
              <a:ea typeface="Times New Roman" panose="02020603050405020304" pitchFamily="18" charset="0"/>
            </a:endParaRPr>
          </a:p>
          <a:p>
            <a:pPr marL="0" marR="0" algn="thaiDist"/>
            <a:r>
              <a:rPr lang="en-US" sz="1800" dirty="0">
                <a:solidFill>
                  <a:srgbClr val="05192D"/>
                </a:solidFill>
                <a:effectLst/>
                <a:latin typeface="Arial" panose="020B0604020202020204" pitchFamily="34" charset="0"/>
                <a:ea typeface="Times New Roman" panose="02020603050405020304" pitchFamily="18" charset="0"/>
              </a:rPr>
              <a:t>The results show some variation in mean marriage duration between months. The blue line represents the mean marriage duration for our dataset, while the confidence intervals in the </a:t>
            </a:r>
            <a:r>
              <a:rPr lang="en-US" sz="1800" dirty="0">
                <a:solidFill>
                  <a:srgbClr val="05192D"/>
                </a:solidFill>
                <a:effectLst/>
                <a:highlight>
                  <a:srgbClr val="FFFF00"/>
                </a:highlight>
                <a:latin typeface="Arial" panose="020B0604020202020204" pitchFamily="34" charset="0"/>
                <a:ea typeface="Times New Roman" panose="02020603050405020304" pitchFamily="18" charset="0"/>
              </a:rPr>
              <a:t>lighter blue shading indicate the area that, with 95% probability, the population mean duration could fall between</a:t>
            </a:r>
            <a:r>
              <a:rPr lang="en-US" sz="1800" dirty="0">
                <a:solidFill>
                  <a:srgbClr val="05192D"/>
                </a:solidFill>
                <a:effectLst/>
                <a:latin typeface="Arial" panose="020B0604020202020204" pitchFamily="34" charset="0"/>
                <a:ea typeface="Times New Roman" panose="02020603050405020304" pitchFamily="18" charset="0"/>
              </a:rPr>
              <a:t>. </a:t>
            </a:r>
            <a:r>
              <a:rPr lang="en-US" sz="1800" dirty="0">
                <a:solidFill>
                  <a:srgbClr val="05192D"/>
                </a:solidFill>
                <a:effectLst/>
                <a:highlight>
                  <a:srgbClr val="00FFFF"/>
                </a:highlight>
                <a:latin typeface="Arial" panose="020B0604020202020204" pitchFamily="34" charset="0"/>
                <a:ea typeface="Times New Roman" panose="02020603050405020304" pitchFamily="18" charset="0"/>
              </a:rPr>
              <a:t>The wide confidence intervals suggest that further analysis is needed!</a:t>
            </a:r>
            <a:endParaRPr lang="en-US" sz="1800" dirty="0">
              <a:effectLst/>
              <a:highlight>
                <a:srgbClr val="00FFFF"/>
              </a:highlight>
              <a:latin typeface="Times New Roman" panose="02020603050405020304" pitchFamily="18" charset="0"/>
              <a:ea typeface="Times New Roman" panose="02020603050405020304" pitchFamily="18" charset="0"/>
            </a:endParaRPr>
          </a:p>
        </p:txBody>
      </p:sp>
      <p:pic>
        <p:nvPicPr>
          <p:cNvPr id="4" name="Picture 3" descr="A graph with blue lines&#10;&#10;Description automatically generated">
            <a:extLst>
              <a:ext uri="{FF2B5EF4-FFF2-40B4-BE49-F238E27FC236}">
                <a16:creationId xmlns:a16="http://schemas.microsoft.com/office/drawing/2014/main" id="{2E1C7996-D3A3-A9EB-42C0-EBF633556BF0}"/>
              </a:ext>
            </a:extLst>
          </p:cNvPr>
          <p:cNvPicPr>
            <a:picLocks noChangeAspect="1"/>
          </p:cNvPicPr>
          <p:nvPr/>
        </p:nvPicPr>
        <p:blipFill>
          <a:blip r:embed="rId2"/>
          <a:stretch>
            <a:fillRect/>
          </a:stretch>
        </p:blipFill>
        <p:spPr>
          <a:xfrm>
            <a:off x="3154174" y="3850167"/>
            <a:ext cx="5857875" cy="2927350"/>
          </a:xfrm>
          <a:prstGeom prst="rect">
            <a:avLst/>
          </a:prstGeom>
        </p:spPr>
      </p:pic>
    </p:spTree>
    <p:extLst>
      <p:ext uri="{BB962C8B-B14F-4D97-AF65-F5344CB8AC3E}">
        <p14:creationId xmlns:p14="http://schemas.microsoft.com/office/powerpoint/2010/main" val="4607837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C7BC21-68D6-59B3-E249-0177FB897077}"/>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8E6DF152-0DF1-7D9A-0B67-27CAFDAC1CFF}"/>
              </a:ext>
            </a:extLst>
          </p:cNvPr>
          <p:cNvSpPr txBox="1"/>
          <p:nvPr/>
        </p:nvSpPr>
        <p:spPr>
          <a:xfrm>
            <a:off x="0" y="54143"/>
            <a:ext cx="6098240" cy="467629"/>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Let’s Practice</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5" name="TextBox 4">
            <a:extLst>
              <a:ext uri="{FF2B5EF4-FFF2-40B4-BE49-F238E27FC236}">
                <a16:creationId xmlns:a16="http://schemas.microsoft.com/office/drawing/2014/main" id="{A23A639D-BD7E-F90C-E3A5-ABEBCE44EDF0}"/>
              </a:ext>
            </a:extLst>
          </p:cNvPr>
          <p:cNvSpPr txBox="1"/>
          <p:nvPr/>
        </p:nvSpPr>
        <p:spPr>
          <a:xfrm>
            <a:off x="110360" y="558179"/>
            <a:ext cx="11527491" cy="923330"/>
          </a:xfrm>
          <a:prstGeom prst="rect">
            <a:avLst/>
          </a:prstGeom>
          <a:noFill/>
        </p:spPr>
        <p:txBody>
          <a:bodyPr wrap="square">
            <a:spAutoFit/>
          </a:bodyPr>
          <a:lstStyle/>
          <a:p>
            <a:pPr marL="0" marR="0" algn="thaiDist"/>
            <a:r>
              <a:rPr lang="en-US" sz="1800" dirty="0">
                <a:solidFill>
                  <a:srgbClr val="05192D"/>
                </a:solidFill>
                <a:effectLst/>
                <a:latin typeface="Arial" panose="020B0604020202020204" pitchFamily="34" charset="0"/>
                <a:ea typeface="Times New Roman" panose="02020603050405020304" pitchFamily="18" charset="0"/>
              </a:rPr>
              <a:t>You'll now work with the entire divorce dataset! The data describes Mexican marriages dissolved between 2000 and 2015. It contains marriage and divorce dates, education level, birthday, income for each partner, and marriage duration, as well as the number of children the couple had at the time of divorce.</a:t>
            </a:r>
            <a:endParaRPr lang="en-US" sz="1800" dirty="0">
              <a:effectLst/>
              <a:latin typeface="Times New Roman" panose="02020603050405020304" pitchFamily="18" charset="0"/>
              <a:ea typeface="Times New Roman" panose="02020603050405020304" pitchFamily="18" charset="0"/>
            </a:endParaRPr>
          </a:p>
        </p:txBody>
      </p:sp>
      <p:sp>
        <p:nvSpPr>
          <p:cNvPr id="7" name="TextBox 6">
            <a:extLst>
              <a:ext uri="{FF2B5EF4-FFF2-40B4-BE49-F238E27FC236}">
                <a16:creationId xmlns:a16="http://schemas.microsoft.com/office/drawing/2014/main" id="{45A240FE-F546-B757-7550-4C3AA639459E}"/>
              </a:ext>
            </a:extLst>
          </p:cNvPr>
          <p:cNvSpPr txBox="1"/>
          <p:nvPr/>
        </p:nvSpPr>
        <p:spPr>
          <a:xfrm>
            <a:off x="210335" y="1669753"/>
            <a:ext cx="11527491" cy="923330"/>
          </a:xfrm>
          <a:prstGeom prst="rect">
            <a:avLst/>
          </a:prstGeom>
          <a:noFill/>
        </p:spPr>
        <p:txBody>
          <a:bodyPr wrap="square">
            <a:spAutoFit/>
          </a:bodyPr>
          <a:lstStyle/>
          <a:p>
            <a:r>
              <a:rPr lang="en-US" sz="1800" b="1" dirty="0">
                <a:solidFill>
                  <a:srgbClr val="00B0F0"/>
                </a:solidFill>
                <a:effectLst/>
                <a:latin typeface="Arial" panose="020B0604020202020204" pitchFamily="34" charset="0"/>
                <a:ea typeface="Calibri" panose="020F0502020204030204" pitchFamily="34" charset="0"/>
              </a:rPr>
              <a:t>1. Import divorce.csv, saving as a DataFrame, divorce; indicate in the import function that the </a:t>
            </a:r>
            <a:r>
              <a:rPr lang="en-US" sz="1800" b="1" dirty="0" err="1">
                <a:solidFill>
                  <a:srgbClr val="00B0F0"/>
                </a:solidFill>
                <a:effectLst/>
                <a:latin typeface="Arial" panose="020B0604020202020204" pitchFamily="34" charset="0"/>
                <a:ea typeface="Calibri" panose="020F0502020204030204" pitchFamily="34" charset="0"/>
              </a:rPr>
              <a:t>divorce_date</a:t>
            </a:r>
            <a:r>
              <a:rPr lang="en-US" sz="1800" b="1" dirty="0">
                <a:solidFill>
                  <a:srgbClr val="00B0F0"/>
                </a:solidFill>
                <a:effectLst/>
                <a:latin typeface="Arial" panose="020B0604020202020204" pitchFamily="34" charset="0"/>
                <a:ea typeface="Calibri" panose="020F0502020204030204" pitchFamily="34" charset="0"/>
              </a:rPr>
              <a:t>, </a:t>
            </a:r>
            <a:r>
              <a:rPr lang="en-US" sz="1800" b="1" dirty="0" err="1">
                <a:solidFill>
                  <a:srgbClr val="00B0F0"/>
                </a:solidFill>
                <a:effectLst/>
                <a:latin typeface="Arial" panose="020B0604020202020204" pitchFamily="34" charset="0"/>
                <a:ea typeface="Calibri" panose="020F0502020204030204" pitchFamily="34" charset="0"/>
              </a:rPr>
              <a:t>dob_man</a:t>
            </a:r>
            <a:r>
              <a:rPr lang="en-US" sz="1800" b="1" dirty="0">
                <a:solidFill>
                  <a:srgbClr val="00B0F0"/>
                </a:solidFill>
                <a:effectLst/>
                <a:latin typeface="Arial" panose="020B0604020202020204" pitchFamily="34" charset="0"/>
                <a:ea typeface="Calibri" panose="020F0502020204030204" pitchFamily="34" charset="0"/>
              </a:rPr>
              <a:t>, and </a:t>
            </a:r>
            <a:r>
              <a:rPr lang="en-US" sz="1800" b="1" dirty="0" err="1">
                <a:solidFill>
                  <a:srgbClr val="00B0F0"/>
                </a:solidFill>
                <a:effectLst/>
                <a:latin typeface="Arial" panose="020B0604020202020204" pitchFamily="34" charset="0"/>
                <a:ea typeface="Calibri" panose="020F0502020204030204" pitchFamily="34" charset="0"/>
              </a:rPr>
              <a:t>dob_woman</a:t>
            </a:r>
            <a:r>
              <a:rPr lang="en-US" sz="1800" b="1" dirty="0">
                <a:solidFill>
                  <a:srgbClr val="00B0F0"/>
                </a:solidFill>
                <a:effectLst/>
                <a:latin typeface="Arial" panose="020B0604020202020204" pitchFamily="34" charset="0"/>
                <a:ea typeface="Calibri" panose="020F0502020204030204" pitchFamily="34" charset="0"/>
              </a:rPr>
              <a:t>, columns should be imported as </a:t>
            </a:r>
            <a:r>
              <a:rPr lang="en-US" sz="1800" b="1" dirty="0" err="1">
                <a:solidFill>
                  <a:srgbClr val="00B0F0"/>
                </a:solidFill>
                <a:effectLst/>
                <a:latin typeface="Arial" panose="020B0604020202020204" pitchFamily="34" charset="0"/>
                <a:ea typeface="Calibri" panose="020F0502020204030204" pitchFamily="34" charset="0"/>
              </a:rPr>
              <a:t>DateTime</a:t>
            </a:r>
            <a:r>
              <a:rPr lang="en-US" sz="1800" b="1" dirty="0">
                <a:solidFill>
                  <a:srgbClr val="00B0F0"/>
                </a:solidFill>
                <a:effectLst/>
                <a:latin typeface="Arial" panose="020B0604020202020204" pitchFamily="34" charset="0"/>
                <a:ea typeface="Calibri" panose="020F0502020204030204" pitchFamily="34" charset="0"/>
              </a:rPr>
              <a:t> values. Check the data types.</a:t>
            </a:r>
            <a:endParaRPr lang="en-US" dirty="0"/>
          </a:p>
        </p:txBody>
      </p:sp>
      <p:graphicFrame>
        <p:nvGraphicFramePr>
          <p:cNvPr id="9" name="Table 8">
            <a:extLst>
              <a:ext uri="{FF2B5EF4-FFF2-40B4-BE49-F238E27FC236}">
                <a16:creationId xmlns:a16="http://schemas.microsoft.com/office/drawing/2014/main" id="{B051DD00-2C86-ED34-DD5E-D576651D617C}"/>
              </a:ext>
            </a:extLst>
          </p:cNvPr>
          <p:cNvGraphicFramePr>
            <a:graphicFrameLocks noGrp="1"/>
          </p:cNvGraphicFramePr>
          <p:nvPr>
            <p:extLst>
              <p:ext uri="{D42A27DB-BD31-4B8C-83A1-F6EECF244321}">
                <p14:modId xmlns:p14="http://schemas.microsoft.com/office/powerpoint/2010/main" val="1759662904"/>
              </p:ext>
            </p:extLst>
          </p:nvPr>
        </p:nvGraphicFramePr>
        <p:xfrm>
          <a:off x="558744" y="2765982"/>
          <a:ext cx="10830671" cy="1652016"/>
        </p:xfrm>
        <a:graphic>
          <a:graphicData uri="http://schemas.openxmlformats.org/drawingml/2006/table">
            <a:tbl>
              <a:tblPr firstRow="1" firstCol="1" bandRow="1"/>
              <a:tblGrid>
                <a:gridCol w="10830671">
                  <a:extLst>
                    <a:ext uri="{9D8B030D-6E8A-4147-A177-3AD203B41FA5}">
                      <a16:colId xmlns:a16="http://schemas.microsoft.com/office/drawing/2014/main" val="1400582062"/>
                    </a:ext>
                  </a:extLst>
                </a:gridCol>
              </a:tblGrid>
              <a:tr h="0">
                <a:tc>
                  <a:txBody>
                    <a:bodyPr/>
                    <a:lstStyle/>
                    <a:p>
                      <a:pPr marL="0" marR="0">
                        <a:lnSpc>
                          <a:spcPct val="107000"/>
                        </a:lnSpc>
                        <a:spcBef>
                          <a:spcPts val="200"/>
                        </a:spcBef>
                        <a:spcAft>
                          <a:spcPts val="600"/>
                        </a:spcAft>
                      </a:pPr>
                      <a:r>
                        <a:rPr lang="en-US" sz="2000" b="1" kern="100" spc="-40" dirty="0">
                          <a:solidFill>
                            <a:srgbClr val="05192D"/>
                          </a:solidFill>
                          <a:effectLst/>
                          <a:latin typeface="Arial" panose="020B0604020202020204" pitchFamily="34" charset="0"/>
                          <a:ea typeface="Times New Roman" panose="02020603050405020304" pitchFamily="18" charset="0"/>
                          <a:cs typeface="Cordia New" panose="020B0304020202020204" pitchFamily="34" charset="-34"/>
                        </a:rPr>
                        <a:t>Question</a:t>
                      </a:r>
                      <a:endParaRPr lang="en-US" sz="1800" b="1" kern="100" dirty="0">
                        <a:solidFill>
                          <a:srgbClr val="2F5496"/>
                        </a:solidFill>
                        <a:effectLst/>
                        <a:latin typeface="Calibri" panose="020F0502020204030204" pitchFamily="34" charset="0"/>
                        <a:ea typeface="Times New Roman" panose="02020603050405020304" pitchFamily="18" charset="0"/>
                        <a:cs typeface="Cordia New" panose="020B0304020202020204" pitchFamily="34" charset="-34"/>
                      </a:endParaRPr>
                    </a:p>
                    <a:p>
                      <a:pPr marL="0" marR="0"/>
                      <a:r>
                        <a:rPr lang="en-US" sz="1600" kern="100" dirty="0">
                          <a:solidFill>
                            <a:srgbClr val="05192D"/>
                          </a:solidFill>
                          <a:effectLst/>
                          <a:latin typeface="Arial" panose="020B0604020202020204" pitchFamily="34" charset="0"/>
                          <a:ea typeface="Times New Roman" panose="02020603050405020304" pitchFamily="18" charset="0"/>
                          <a:cs typeface="Cordia New" panose="020B0304020202020204" pitchFamily="34" charset="-34"/>
                        </a:rPr>
                        <a:t>Which of the columns in the </a:t>
                      </a:r>
                      <a:r>
                        <a:rPr lang="en-US" sz="1800" kern="100" dirty="0">
                          <a:solidFill>
                            <a:srgbClr val="05192D"/>
                          </a:solidFill>
                          <a:effectLst/>
                          <a:latin typeface="Calibri" panose="020F0502020204030204" pitchFamily="34" charset="0"/>
                          <a:ea typeface="Times New Roman" panose="02020603050405020304" pitchFamily="18" charset="0"/>
                          <a:cs typeface="Cordia New" panose="020B0304020202020204" pitchFamily="34" charset="-34"/>
                        </a:rPr>
                        <a:t>divorce</a:t>
                      </a:r>
                      <a:r>
                        <a:rPr lang="en-US" sz="1600" kern="100" dirty="0">
                          <a:solidFill>
                            <a:srgbClr val="05192D"/>
                          </a:solidFill>
                          <a:effectLst/>
                          <a:latin typeface="Arial" panose="020B0604020202020204" pitchFamily="34" charset="0"/>
                          <a:ea typeface="Times New Roman" panose="02020603050405020304" pitchFamily="18" charset="0"/>
                          <a:cs typeface="Cordia New" panose="020B0304020202020204" pitchFamily="34" charset="-34"/>
                        </a:rPr>
                        <a:t> DataFrame has not been updated to a </a:t>
                      </a:r>
                      <a:r>
                        <a:rPr lang="en-US" sz="1600" kern="100" dirty="0" err="1">
                          <a:solidFill>
                            <a:srgbClr val="05192D"/>
                          </a:solidFill>
                          <a:effectLst/>
                          <a:latin typeface="Arial" panose="020B0604020202020204" pitchFamily="34" charset="0"/>
                          <a:ea typeface="Times New Roman" panose="02020603050405020304" pitchFamily="18" charset="0"/>
                          <a:cs typeface="Cordia New" panose="020B0304020202020204" pitchFamily="34" charset="-34"/>
                        </a:rPr>
                        <a:t>DateTime</a:t>
                      </a:r>
                      <a:r>
                        <a:rPr lang="en-US" sz="1600" kern="100" dirty="0">
                          <a:solidFill>
                            <a:srgbClr val="05192D"/>
                          </a:solidFill>
                          <a:effectLst/>
                          <a:latin typeface="Arial" panose="020B0604020202020204" pitchFamily="34" charset="0"/>
                          <a:ea typeface="Times New Roman" panose="02020603050405020304" pitchFamily="18" charset="0"/>
                          <a:cs typeface="Cordia New" panose="020B0304020202020204" pitchFamily="34" charset="-34"/>
                        </a:rPr>
                        <a:t> data type but should be?</a:t>
                      </a:r>
                      <a:endParaRPr lang="en-US" sz="1800" kern="100" dirty="0">
                        <a:effectLst/>
                        <a:latin typeface="Calibri" panose="020F0502020204030204" pitchFamily="34" charset="0"/>
                        <a:ea typeface="Times New Roman" panose="02020603050405020304" pitchFamily="18" charset="0"/>
                        <a:cs typeface="Cordia New" panose="020B0304020202020204" pitchFamily="34" charset="-34"/>
                      </a:endParaRPr>
                    </a:p>
                    <a:p>
                      <a:pPr marL="342900" marR="0" lvl="0" indent="-342900">
                        <a:buFont typeface="Symbol" panose="05050102010706020507" pitchFamily="18" charset="2"/>
                        <a:buChar char=""/>
                      </a:pPr>
                      <a:r>
                        <a:rPr lang="en-US" sz="1600" kern="100" dirty="0" err="1">
                          <a:solidFill>
                            <a:srgbClr val="05192D"/>
                          </a:solidFill>
                          <a:effectLst/>
                          <a:latin typeface="Arial" panose="020B0604020202020204" pitchFamily="34" charset="0"/>
                          <a:ea typeface="Times New Roman" panose="02020603050405020304" pitchFamily="18" charset="0"/>
                          <a:cs typeface="Cordia New" panose="020B0304020202020204" pitchFamily="34" charset="-34"/>
                        </a:rPr>
                        <a:t>divorce_date</a:t>
                      </a:r>
                      <a:endParaRPr lang="en-US" sz="1800" kern="100" dirty="0">
                        <a:effectLst/>
                        <a:latin typeface="Calibri" panose="020F0502020204030204" pitchFamily="34" charset="0"/>
                        <a:ea typeface="Times New Roman" panose="02020603050405020304" pitchFamily="18" charset="0"/>
                        <a:cs typeface="Cordia New" panose="020B0304020202020204" pitchFamily="34" charset="-34"/>
                      </a:endParaRPr>
                    </a:p>
                    <a:p>
                      <a:pPr marL="342900" marR="0" lvl="0" indent="-342900">
                        <a:buFont typeface="Symbol" panose="05050102010706020507" pitchFamily="18" charset="2"/>
                        <a:buChar char=""/>
                      </a:pPr>
                      <a:r>
                        <a:rPr lang="en-US" sz="1600" kern="100" dirty="0" err="1">
                          <a:solidFill>
                            <a:srgbClr val="05192D"/>
                          </a:solidFill>
                          <a:effectLst/>
                          <a:latin typeface="Arial" panose="020B0604020202020204" pitchFamily="34" charset="0"/>
                          <a:ea typeface="Times New Roman" panose="02020603050405020304" pitchFamily="18" charset="0"/>
                          <a:cs typeface="Cordia New" panose="020B0304020202020204" pitchFamily="34" charset="-34"/>
                        </a:rPr>
                        <a:t>marriage_date</a:t>
                      </a:r>
                      <a:r>
                        <a:rPr lang="en-US" sz="1600" kern="100" dirty="0">
                          <a:solidFill>
                            <a:srgbClr val="05192D"/>
                          </a:solidFill>
                          <a:effectLst/>
                          <a:latin typeface="Arial" panose="020B0604020202020204" pitchFamily="34" charset="0"/>
                          <a:ea typeface="Times New Roman" panose="02020603050405020304" pitchFamily="18" charset="0"/>
                          <a:cs typeface="Cordia New" panose="020B0304020202020204" pitchFamily="34" charset="-34"/>
                        </a:rPr>
                        <a:t>.</a:t>
                      </a:r>
                      <a:endParaRPr lang="en-US" sz="1800" kern="100" dirty="0">
                        <a:effectLst/>
                        <a:latin typeface="Calibri" panose="020F0502020204030204" pitchFamily="34" charset="0"/>
                        <a:ea typeface="Times New Roman" panose="02020603050405020304" pitchFamily="18" charset="0"/>
                        <a:cs typeface="Cordia New" panose="020B0304020202020204" pitchFamily="34" charset="-34"/>
                      </a:endParaRPr>
                    </a:p>
                    <a:p>
                      <a:pPr marL="342900" marR="0" lvl="0" indent="-342900">
                        <a:buFont typeface="Symbol" panose="05050102010706020507" pitchFamily="18" charset="2"/>
                        <a:buChar char=""/>
                      </a:pPr>
                      <a:r>
                        <a:rPr lang="en-US" sz="1600" kern="100" dirty="0" err="1">
                          <a:solidFill>
                            <a:srgbClr val="05192D"/>
                          </a:solidFill>
                          <a:effectLst/>
                          <a:latin typeface="Arial" panose="020B0604020202020204" pitchFamily="34" charset="0"/>
                          <a:ea typeface="Times New Roman" panose="02020603050405020304" pitchFamily="18" charset="0"/>
                          <a:cs typeface="Cordia New" panose="020B0304020202020204" pitchFamily="34" charset="-34"/>
                        </a:rPr>
                        <a:t>education_woman</a:t>
                      </a:r>
                      <a:endParaRPr lang="en-US" sz="1800" kern="100" dirty="0">
                        <a:effectLst/>
                        <a:latin typeface="Calibri" panose="020F0502020204030204" pitchFamily="34" charset="0"/>
                        <a:ea typeface="Times New Roman" panose="02020603050405020304" pitchFamily="18" charset="0"/>
                        <a:cs typeface="Cordia New" panose="020B0304020202020204" pitchFamily="34" charset="-34"/>
                      </a:endParaRPr>
                    </a:p>
                    <a:p>
                      <a:pPr marL="342900" marR="0" lvl="0" indent="-342900">
                        <a:buFont typeface="Symbol" panose="05050102010706020507" pitchFamily="18" charset="2"/>
                        <a:buChar char=""/>
                      </a:pPr>
                      <a:r>
                        <a:rPr lang="en-US" sz="1600" kern="100" dirty="0" err="1">
                          <a:solidFill>
                            <a:srgbClr val="05192D"/>
                          </a:solidFill>
                          <a:effectLst/>
                          <a:latin typeface="Arial" panose="020B0604020202020204" pitchFamily="34" charset="0"/>
                          <a:ea typeface="Times New Roman" panose="02020603050405020304" pitchFamily="18" charset="0"/>
                          <a:cs typeface="Cordia New" panose="020B0304020202020204" pitchFamily="34" charset="-34"/>
                        </a:rPr>
                        <a:t>num_kids</a:t>
                      </a:r>
                      <a:endParaRPr lang="en-US" sz="1800" kern="100" dirty="0">
                        <a:effectLst/>
                        <a:latin typeface="Calibri" panose="020F0502020204030204" pitchFamily="34" charset="0"/>
                        <a:ea typeface="Times New Roman" panose="02020603050405020304" pitchFamily="18" charset="0"/>
                        <a:cs typeface="Cordia New" panose="020B0304020202020204" pitchFamily="34" charset="-34"/>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403855166"/>
                  </a:ext>
                </a:extLst>
              </a:tr>
            </a:tbl>
          </a:graphicData>
        </a:graphic>
      </p:graphicFrame>
      <p:sp>
        <p:nvSpPr>
          <p:cNvPr id="11" name="TextBox 10">
            <a:extLst>
              <a:ext uri="{FF2B5EF4-FFF2-40B4-BE49-F238E27FC236}">
                <a16:creationId xmlns:a16="http://schemas.microsoft.com/office/drawing/2014/main" id="{D5566231-50C8-D489-B99D-FA6164ADF257}"/>
              </a:ext>
            </a:extLst>
          </p:cNvPr>
          <p:cNvSpPr txBox="1"/>
          <p:nvPr/>
        </p:nvSpPr>
        <p:spPr>
          <a:xfrm>
            <a:off x="332255" y="4590897"/>
            <a:ext cx="11746534" cy="1877437"/>
          </a:xfrm>
          <a:prstGeom prst="rect">
            <a:avLst/>
          </a:prstGeom>
          <a:noFill/>
        </p:spPr>
        <p:txBody>
          <a:bodyPr wrap="square">
            <a:spAutoFit/>
          </a:bodyPr>
          <a:lstStyle/>
          <a:p>
            <a:pPr marR="0" lvl="0">
              <a:spcAft>
                <a:spcPts val="1200"/>
              </a:spcAft>
            </a:pPr>
            <a:r>
              <a:rPr lang="en-US" sz="1800" b="1" dirty="0">
                <a:solidFill>
                  <a:srgbClr val="00B0F0"/>
                </a:solidFill>
                <a:effectLst/>
                <a:latin typeface="Arial" panose="020B0604020202020204" pitchFamily="34" charset="0"/>
                <a:ea typeface="Times New Roman" panose="02020603050405020304" pitchFamily="18" charset="0"/>
              </a:rPr>
              <a:t>2. Convert the </a:t>
            </a:r>
            <a:r>
              <a:rPr lang="en-US" sz="1800" b="1" dirty="0" err="1">
                <a:solidFill>
                  <a:srgbClr val="00B0F0"/>
                </a:solidFill>
                <a:effectLst/>
                <a:latin typeface="Arial" panose="020B0604020202020204" pitchFamily="34" charset="0"/>
                <a:ea typeface="Times New Roman" panose="02020603050405020304" pitchFamily="18" charset="0"/>
              </a:rPr>
              <a:t>marriage_date</a:t>
            </a:r>
            <a:r>
              <a:rPr lang="en-US" sz="1800" b="1" dirty="0">
                <a:solidFill>
                  <a:srgbClr val="00B0F0"/>
                </a:solidFill>
                <a:effectLst/>
                <a:latin typeface="Arial" panose="020B0604020202020204" pitchFamily="34" charset="0"/>
                <a:ea typeface="Times New Roman" panose="02020603050405020304" pitchFamily="18" charset="0"/>
              </a:rPr>
              <a:t> column of the divorce DataFrame to </a:t>
            </a:r>
            <a:r>
              <a:rPr lang="en-US" sz="1800" b="1" dirty="0" err="1">
                <a:solidFill>
                  <a:srgbClr val="00B0F0"/>
                </a:solidFill>
                <a:effectLst/>
                <a:latin typeface="Arial" panose="020B0604020202020204" pitchFamily="34" charset="0"/>
                <a:ea typeface="Times New Roman" panose="02020603050405020304" pitchFamily="18" charset="0"/>
              </a:rPr>
              <a:t>DateTime</a:t>
            </a:r>
            <a:r>
              <a:rPr lang="en-US" sz="1800" b="1" dirty="0">
                <a:solidFill>
                  <a:srgbClr val="00B0F0"/>
                </a:solidFill>
                <a:effectLst/>
                <a:latin typeface="Arial" panose="020B0604020202020204" pitchFamily="34" charset="0"/>
                <a:ea typeface="Times New Roman" panose="02020603050405020304" pitchFamily="18" charset="0"/>
              </a:rPr>
              <a:t> values. Check the data types.</a:t>
            </a:r>
            <a:endParaRPr lang="en-US" sz="2400" dirty="0">
              <a:latin typeface="Times New Roman" panose="02020603050405020304" pitchFamily="18" charset="0"/>
              <a:ea typeface="Times New Roman" panose="02020603050405020304" pitchFamily="18" charset="0"/>
            </a:endParaRPr>
          </a:p>
          <a:p>
            <a:pPr marR="0" lvl="0">
              <a:spcAft>
                <a:spcPts val="1200"/>
              </a:spcAft>
            </a:pPr>
            <a:r>
              <a:rPr lang="en-US" sz="2400" b="1" dirty="0">
                <a:solidFill>
                  <a:srgbClr val="00B0F0"/>
                </a:solidFill>
                <a:effectLst/>
                <a:latin typeface="Times New Roman" panose="02020603050405020304" pitchFamily="18" charset="0"/>
                <a:ea typeface="Times New Roman" panose="02020603050405020304" pitchFamily="18" charset="0"/>
              </a:rPr>
              <a:t>    </a:t>
            </a:r>
            <a:r>
              <a:rPr lang="en-US" sz="1800" b="1" dirty="0">
                <a:solidFill>
                  <a:srgbClr val="00B0F0"/>
                </a:solidFill>
                <a:effectLst/>
                <a:latin typeface="Arial" panose="020B0604020202020204" pitchFamily="34" charset="0"/>
                <a:ea typeface="Times New Roman" panose="02020603050405020304" pitchFamily="18" charset="0"/>
              </a:rPr>
              <a:t>Define a column called </a:t>
            </a:r>
            <a:r>
              <a:rPr lang="en-US" sz="1800" b="1" dirty="0" err="1">
                <a:solidFill>
                  <a:srgbClr val="00B0F0"/>
                </a:solidFill>
                <a:effectLst/>
                <a:latin typeface="Arial" panose="020B0604020202020204" pitchFamily="34" charset="0"/>
                <a:ea typeface="Times New Roman" panose="02020603050405020304" pitchFamily="18" charset="0"/>
              </a:rPr>
              <a:t>marriage_year</a:t>
            </a:r>
            <a:r>
              <a:rPr lang="en-US" sz="1800" b="1" dirty="0">
                <a:solidFill>
                  <a:srgbClr val="00B0F0"/>
                </a:solidFill>
                <a:effectLst/>
                <a:latin typeface="Arial" panose="020B0604020202020204" pitchFamily="34" charset="0"/>
                <a:ea typeface="Times New Roman" panose="02020603050405020304" pitchFamily="18" charset="0"/>
              </a:rPr>
              <a:t>, which contains just the year portion of the </a:t>
            </a:r>
            <a:r>
              <a:rPr lang="en-US" sz="1800" b="1" dirty="0" err="1">
                <a:solidFill>
                  <a:srgbClr val="00B0F0"/>
                </a:solidFill>
                <a:effectLst/>
                <a:latin typeface="Arial" panose="020B0604020202020204" pitchFamily="34" charset="0"/>
                <a:ea typeface="Times New Roman" panose="02020603050405020304" pitchFamily="18" charset="0"/>
              </a:rPr>
              <a:t>marriage_date</a:t>
            </a:r>
            <a:r>
              <a:rPr lang="en-US" sz="1800" b="1" dirty="0">
                <a:solidFill>
                  <a:srgbClr val="00B0F0"/>
                </a:solidFill>
                <a:effectLst/>
                <a:latin typeface="Arial" panose="020B0604020202020204" pitchFamily="34" charset="0"/>
                <a:ea typeface="Times New Roman" panose="02020603050405020304" pitchFamily="18" charset="0"/>
              </a:rPr>
              <a:t> column.</a:t>
            </a:r>
            <a:endParaRPr lang="en-US" sz="2400" dirty="0">
              <a:effectLst/>
              <a:latin typeface="Times New Roman" panose="02020603050405020304" pitchFamily="18" charset="0"/>
              <a:ea typeface="Times New Roman" panose="02020603050405020304" pitchFamily="18" charset="0"/>
            </a:endParaRPr>
          </a:p>
          <a:p>
            <a:r>
              <a:rPr lang="en-US" b="1" dirty="0">
                <a:solidFill>
                  <a:srgbClr val="00B0F0"/>
                </a:solidFill>
                <a:latin typeface="Arial" panose="020B0604020202020204" pitchFamily="34" charset="0"/>
                <a:ea typeface="Calibri" panose="020F0502020204030204" pitchFamily="34" charset="0"/>
              </a:rPr>
              <a:t>     </a:t>
            </a:r>
            <a:r>
              <a:rPr lang="en-US" sz="1800" b="1" dirty="0">
                <a:solidFill>
                  <a:srgbClr val="00B0F0"/>
                </a:solidFill>
                <a:effectLst/>
                <a:latin typeface="Arial" panose="020B0604020202020204" pitchFamily="34" charset="0"/>
                <a:ea typeface="Calibri" panose="020F0502020204030204" pitchFamily="34" charset="0"/>
              </a:rPr>
              <a:t>Create a line plot showing the average number of kids a couple had during their marriage, arranged by the year that the couple got married.</a:t>
            </a:r>
            <a:endParaRPr lang="en-US" dirty="0"/>
          </a:p>
        </p:txBody>
      </p:sp>
    </p:spTree>
    <p:extLst>
      <p:ext uri="{BB962C8B-B14F-4D97-AF65-F5344CB8AC3E}">
        <p14:creationId xmlns:p14="http://schemas.microsoft.com/office/powerpoint/2010/main" val="23275909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E6628E-2A59-BB29-8D7D-EC289DADEDC2}"/>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4A4F4DC3-6A00-438B-5B72-3404F329BB0B}"/>
              </a:ext>
            </a:extLst>
          </p:cNvPr>
          <p:cNvSpPr txBox="1"/>
          <p:nvPr/>
        </p:nvSpPr>
        <p:spPr>
          <a:xfrm>
            <a:off x="319368" y="458581"/>
            <a:ext cx="6098240" cy="467629"/>
          </a:xfrm>
          <a:prstGeom prst="rect">
            <a:avLst/>
          </a:prstGeom>
          <a:noFill/>
        </p:spPr>
        <p:txBody>
          <a:bodyPr wrap="square">
            <a:spAutoFit/>
          </a:bodyPr>
          <a:lstStyle/>
          <a:p>
            <a:pPr marL="0" marR="0">
              <a:lnSpc>
                <a:spcPct val="107000"/>
              </a:lnSpc>
              <a:spcAft>
                <a:spcPts val="800"/>
              </a:spcAft>
            </a:pPr>
            <a:r>
              <a:rPr lang="en-US" sz="2400" b="1" kern="100" dirty="0">
                <a:solidFill>
                  <a:srgbClr val="000000"/>
                </a:solidFill>
                <a:latin typeface="Arial" panose="020B0604020202020204" pitchFamily="34" charset="0"/>
                <a:ea typeface="Calibri" panose="020F0502020204030204" pitchFamily="34" charset="0"/>
                <a:cs typeface="Cordia New" panose="020B0304020202020204" pitchFamily="34" charset="-34"/>
              </a:rPr>
              <a:t>Correlation</a:t>
            </a:r>
            <a:endParaRPr lang="en-US" sz="2400" kern="1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4" name="TextBox 3">
            <a:extLst>
              <a:ext uri="{FF2B5EF4-FFF2-40B4-BE49-F238E27FC236}">
                <a16:creationId xmlns:a16="http://schemas.microsoft.com/office/drawing/2014/main" id="{CEC3080F-032E-194E-59A4-F3F4DB7F7F01}"/>
              </a:ext>
            </a:extLst>
          </p:cNvPr>
          <p:cNvSpPr txBox="1"/>
          <p:nvPr/>
        </p:nvSpPr>
        <p:spPr>
          <a:xfrm>
            <a:off x="319368" y="926210"/>
            <a:ext cx="11553264" cy="1960473"/>
          </a:xfrm>
          <a:prstGeom prst="rect">
            <a:avLst/>
          </a:prstGeom>
          <a:noFill/>
        </p:spPr>
        <p:txBody>
          <a:bodyPr wrap="square">
            <a:spAutoFit/>
          </a:bodyPr>
          <a:lstStyle/>
          <a:p>
            <a:pPr marL="0" marR="0" algn="thaiDist">
              <a:lnSpc>
                <a:spcPct val="107000"/>
              </a:lnSpc>
              <a:spcAft>
                <a:spcPts val="800"/>
              </a:spcAft>
            </a:pPr>
            <a:r>
              <a:rPr lang="en-US" sz="1800" kern="100" dirty="0">
                <a:solidFill>
                  <a:srgbClr val="05192D"/>
                </a:solidFill>
                <a:effectLst/>
                <a:latin typeface="Arial" panose="020B0604020202020204" pitchFamily="34" charset="0"/>
                <a:ea typeface="Calibri" panose="020F0502020204030204" pitchFamily="34" charset="0"/>
                <a:cs typeface="Cordia New" panose="020B0304020202020204" pitchFamily="34" charset="-34"/>
              </a:rPr>
              <a:t>Correlation describes the direction of the relationship between two variables as well as its </a:t>
            </a:r>
            <a:r>
              <a:rPr lang="en-US" sz="1800" kern="100" dirty="0">
                <a:solidFill>
                  <a:srgbClr val="05192D"/>
                </a:solidFill>
                <a:effectLst/>
                <a:highlight>
                  <a:srgbClr val="FFFF00"/>
                </a:highlight>
                <a:latin typeface="Arial" panose="020B0604020202020204" pitchFamily="34" charset="0"/>
                <a:ea typeface="Calibri" panose="020F0502020204030204" pitchFamily="34" charset="0"/>
                <a:cs typeface="Cordia New" panose="020B0304020202020204" pitchFamily="34" charset="-34"/>
              </a:rPr>
              <a:t>strength.</a:t>
            </a:r>
            <a:r>
              <a:rPr lang="en-US" sz="1800" kern="100" dirty="0">
                <a:solidFill>
                  <a:srgbClr val="05192D"/>
                </a:solidFill>
                <a:effectLst/>
                <a:latin typeface="Arial" panose="020B0604020202020204" pitchFamily="34" charset="0"/>
                <a:ea typeface="Calibri" panose="020F0502020204030204" pitchFamily="34" charset="0"/>
                <a:cs typeface="Cordia New" panose="020B0304020202020204" pitchFamily="34" charset="-34"/>
              </a:rPr>
              <a:t> Understanding this relationship can help us use variables to predict future outcomes. A quick way to see the pairwise correlation of numeric columns in a DataFrame is to use pandas' .</a:t>
            </a:r>
            <a:r>
              <a:rPr lang="en-US" sz="1800" kern="100" dirty="0" err="1">
                <a:solidFill>
                  <a:srgbClr val="05192D"/>
                </a:solidFill>
                <a:effectLst/>
                <a:highlight>
                  <a:srgbClr val="FFFF00"/>
                </a:highlight>
                <a:latin typeface="Arial" panose="020B0604020202020204" pitchFamily="34" charset="0"/>
                <a:ea typeface="Calibri" panose="020F0502020204030204" pitchFamily="34" charset="0"/>
                <a:cs typeface="Cordia New" panose="020B0304020202020204" pitchFamily="34" charset="-34"/>
              </a:rPr>
              <a:t>corr</a:t>
            </a:r>
            <a:r>
              <a:rPr lang="en-US" sz="1800" kern="100" dirty="0">
                <a:solidFill>
                  <a:srgbClr val="05192D"/>
                </a:solidFill>
                <a:effectLst/>
                <a:highlight>
                  <a:srgbClr val="FFFF00"/>
                </a:highlight>
                <a:latin typeface="Arial" panose="020B0604020202020204" pitchFamily="34" charset="0"/>
                <a:ea typeface="Calibri" panose="020F0502020204030204" pitchFamily="34" charset="0"/>
                <a:cs typeface="Cordia New" panose="020B0304020202020204" pitchFamily="34" charset="-34"/>
              </a:rPr>
              <a:t>(</a:t>
            </a:r>
            <a:r>
              <a:rPr lang="en-US" sz="1800" kern="100" dirty="0" err="1">
                <a:solidFill>
                  <a:srgbClr val="05192D"/>
                </a:solidFill>
                <a:effectLst/>
                <a:highlight>
                  <a:srgbClr val="FFFF00"/>
                </a:highlight>
                <a:latin typeface="Arial" panose="020B0604020202020204" pitchFamily="34" charset="0"/>
                <a:ea typeface="Calibri" panose="020F0502020204030204" pitchFamily="34" charset="0"/>
                <a:cs typeface="Cordia New" panose="020B0304020202020204" pitchFamily="34" charset="-34"/>
              </a:rPr>
              <a:t>numeric_only</a:t>
            </a:r>
            <a:r>
              <a:rPr lang="en-US" sz="1800" kern="100" dirty="0">
                <a:solidFill>
                  <a:srgbClr val="05192D"/>
                </a:solidFill>
                <a:effectLst/>
                <a:highlight>
                  <a:srgbClr val="FFFF00"/>
                </a:highlight>
                <a:latin typeface="Arial" panose="020B0604020202020204" pitchFamily="34" charset="0"/>
                <a:ea typeface="Calibri" panose="020F0502020204030204" pitchFamily="34" charset="0"/>
                <a:cs typeface="Cordia New" panose="020B0304020202020204" pitchFamily="34" charset="-34"/>
              </a:rPr>
              <a:t> = True) </a:t>
            </a:r>
            <a:r>
              <a:rPr lang="en-US" sz="1800" kern="100" dirty="0">
                <a:solidFill>
                  <a:srgbClr val="05192D"/>
                </a:solidFill>
                <a:effectLst/>
                <a:latin typeface="Arial" panose="020B0604020202020204" pitchFamily="34" charset="0"/>
                <a:ea typeface="Calibri" panose="020F0502020204030204" pitchFamily="34" charset="0"/>
                <a:cs typeface="Cordia New" panose="020B0304020202020204" pitchFamily="34" charset="-34"/>
              </a:rPr>
              <a:t>method.</a:t>
            </a:r>
            <a:endParaRPr lang="en-US" sz="2000" kern="100" dirty="0">
              <a:effectLst/>
              <a:latin typeface="Calibri" panose="020F0502020204030204" pitchFamily="34" charset="0"/>
              <a:ea typeface="Calibri" panose="020F0502020204030204" pitchFamily="34" charset="0"/>
              <a:cs typeface="Cordia New" panose="020B0304020202020204" pitchFamily="34" charset="-34"/>
            </a:endParaRPr>
          </a:p>
          <a:p>
            <a:pPr marL="342900" marR="0" lvl="0" indent="-342900" algn="thaiDist">
              <a:lnSpc>
                <a:spcPct val="107000"/>
              </a:lnSpc>
              <a:buFont typeface="Symbol" panose="05050102010706020507" pitchFamily="18" charset="2"/>
              <a:buChar char=""/>
            </a:pPr>
            <a:r>
              <a:rPr lang="en-US" sz="1800" kern="100" dirty="0">
                <a:solidFill>
                  <a:srgbClr val="05192D"/>
                </a:solidFill>
                <a:effectLst/>
                <a:latin typeface="Arial" panose="020B0604020202020204" pitchFamily="34" charset="0"/>
                <a:ea typeface="Calibri" panose="020F0502020204030204" pitchFamily="34" charset="0"/>
                <a:cs typeface="Cordia New" panose="020B0304020202020204" pitchFamily="34" charset="-34"/>
              </a:rPr>
              <a:t>A negative correlation coefficient indicates that as one variable increases, the other decreases. </a:t>
            </a:r>
            <a:endParaRPr lang="en-US" sz="2000" kern="100" dirty="0">
              <a:latin typeface="Calibri" panose="020F0502020204030204" pitchFamily="34" charset="0"/>
              <a:ea typeface="Calibri" panose="020F0502020204030204" pitchFamily="34" charset="0"/>
              <a:cs typeface="Cordia New" panose="020B0304020202020204" pitchFamily="34" charset="-34"/>
            </a:endParaRPr>
          </a:p>
          <a:p>
            <a:pPr marL="342900" marR="0" lvl="0" indent="-342900" algn="thaiDist">
              <a:lnSpc>
                <a:spcPct val="107000"/>
              </a:lnSpc>
              <a:buFont typeface="Symbol" panose="05050102010706020507" pitchFamily="18" charset="2"/>
              <a:buChar char=""/>
            </a:pPr>
            <a:r>
              <a:rPr lang="en-US" sz="1800" kern="100" dirty="0">
                <a:solidFill>
                  <a:srgbClr val="05192D"/>
                </a:solidFill>
                <a:effectLst/>
                <a:latin typeface="Arial" panose="020B0604020202020204" pitchFamily="34" charset="0"/>
                <a:ea typeface="Calibri" panose="020F0502020204030204" pitchFamily="34" charset="0"/>
                <a:cs typeface="Cordia New" panose="020B0304020202020204" pitchFamily="34" charset="-34"/>
              </a:rPr>
              <a:t>A value closer to zero is indicative of a weak relationship, </a:t>
            </a:r>
            <a:endParaRPr lang="en-US" sz="2000" kern="100" dirty="0">
              <a:latin typeface="Calibri" panose="020F0502020204030204" pitchFamily="34" charset="0"/>
              <a:ea typeface="Calibri" panose="020F0502020204030204" pitchFamily="34" charset="0"/>
              <a:cs typeface="Cordia New" panose="020B0304020202020204" pitchFamily="34" charset="-34"/>
            </a:endParaRPr>
          </a:p>
          <a:p>
            <a:pPr marL="342900" marR="0" lvl="0" indent="-342900" algn="thaiDist">
              <a:lnSpc>
                <a:spcPct val="107000"/>
              </a:lnSpc>
              <a:spcAft>
                <a:spcPts val="800"/>
              </a:spcAft>
              <a:buFont typeface="Symbol" panose="05050102010706020507" pitchFamily="18" charset="2"/>
              <a:buChar char=""/>
            </a:pPr>
            <a:r>
              <a:rPr lang="en-US" sz="1800" dirty="0">
                <a:solidFill>
                  <a:srgbClr val="05192D"/>
                </a:solidFill>
                <a:effectLst/>
                <a:latin typeface="Arial" panose="020B0604020202020204" pitchFamily="34" charset="0"/>
                <a:ea typeface="Calibri" panose="020F0502020204030204" pitchFamily="34" charset="0"/>
              </a:rPr>
              <a:t>Values closer to one or negative indicate stronger relationships.</a:t>
            </a:r>
            <a:endParaRPr lang="en-US" dirty="0"/>
          </a:p>
        </p:txBody>
      </p:sp>
      <p:sp>
        <p:nvSpPr>
          <p:cNvPr id="6" name="TextBox 5">
            <a:extLst>
              <a:ext uri="{FF2B5EF4-FFF2-40B4-BE49-F238E27FC236}">
                <a16:creationId xmlns:a16="http://schemas.microsoft.com/office/drawing/2014/main" id="{D8988ECB-EA0B-3154-81FD-A6F98B085C5C}"/>
              </a:ext>
            </a:extLst>
          </p:cNvPr>
          <p:cNvSpPr txBox="1"/>
          <p:nvPr/>
        </p:nvSpPr>
        <p:spPr>
          <a:xfrm>
            <a:off x="319368" y="3302096"/>
            <a:ext cx="11553264" cy="2629694"/>
          </a:xfrm>
          <a:prstGeom prst="rect">
            <a:avLst/>
          </a:prstGeom>
          <a:noFill/>
        </p:spPr>
        <p:txBody>
          <a:bodyPr wrap="square">
            <a:spAutoFit/>
          </a:bodyPr>
          <a:lstStyle/>
          <a:p>
            <a:pPr marL="0" marR="0" algn="thaiDist">
              <a:lnSpc>
                <a:spcPct val="107000"/>
              </a:lnSpc>
              <a:spcAft>
                <a:spcPts val="800"/>
              </a:spcAft>
            </a:pPr>
            <a:r>
              <a:rPr lang="en-US" sz="1800" kern="100" dirty="0">
                <a:solidFill>
                  <a:srgbClr val="05192D"/>
                </a:solidFill>
                <a:effectLst/>
                <a:latin typeface="Arial" panose="020B0604020202020204" pitchFamily="34" charset="0"/>
                <a:ea typeface="Calibri" panose="020F0502020204030204" pitchFamily="34" charset="0"/>
                <a:cs typeface="Cordia New" panose="020B0304020202020204" pitchFamily="34" charset="-34"/>
              </a:rPr>
              <a:t>The number varies from -1 to 1. For example,</a:t>
            </a:r>
            <a:endParaRPr lang="en-US" sz="2000" kern="100" dirty="0">
              <a:effectLst/>
              <a:latin typeface="Calibri" panose="020F0502020204030204" pitchFamily="34" charset="0"/>
              <a:ea typeface="Calibri" panose="020F0502020204030204" pitchFamily="34" charset="0"/>
              <a:cs typeface="Cordia New" panose="020B0304020202020204" pitchFamily="34" charset="-34"/>
            </a:endParaRPr>
          </a:p>
          <a:p>
            <a:pPr marL="342900" marR="0" lvl="0" indent="-342900" algn="thaiDist">
              <a:lnSpc>
                <a:spcPct val="107000"/>
              </a:lnSpc>
              <a:buFont typeface="Symbol" panose="05050102010706020507" pitchFamily="18" charset="2"/>
              <a:buChar char=""/>
            </a:pPr>
            <a:r>
              <a:rPr lang="en-US" sz="1800" kern="100" dirty="0">
                <a:solidFill>
                  <a:srgbClr val="05192D"/>
                </a:solidFill>
                <a:effectLst/>
                <a:latin typeface="Arial" panose="020B0604020202020204" pitchFamily="34" charset="0"/>
                <a:ea typeface="Calibri" panose="020F0502020204030204" pitchFamily="34" charset="0"/>
                <a:cs typeface="Cordia New" panose="020B0304020202020204" pitchFamily="34" charset="-34"/>
              </a:rPr>
              <a:t>1 means that there is a 1 to 1 relationship (a perfect correlation), and for this data set, each time a value went up in the first column, the other one went up as well.</a:t>
            </a:r>
            <a:endParaRPr lang="en-US" sz="2000" kern="100" dirty="0">
              <a:effectLst/>
              <a:latin typeface="Calibri" panose="020F0502020204030204" pitchFamily="34" charset="0"/>
              <a:ea typeface="Calibri" panose="020F0502020204030204" pitchFamily="34" charset="0"/>
              <a:cs typeface="Cordia New" panose="020B0304020202020204" pitchFamily="34" charset="-34"/>
            </a:endParaRPr>
          </a:p>
          <a:p>
            <a:pPr marL="342900" marR="0" lvl="0" indent="-342900" algn="thaiDist">
              <a:lnSpc>
                <a:spcPct val="107000"/>
              </a:lnSpc>
              <a:buFont typeface="Symbol" panose="05050102010706020507" pitchFamily="18" charset="2"/>
              <a:buChar char=""/>
            </a:pPr>
            <a:r>
              <a:rPr lang="en-US" sz="1800" kern="100" dirty="0">
                <a:solidFill>
                  <a:srgbClr val="05192D"/>
                </a:solidFill>
                <a:effectLst/>
                <a:latin typeface="Arial" panose="020B0604020202020204" pitchFamily="34" charset="0"/>
                <a:ea typeface="Calibri" panose="020F0502020204030204" pitchFamily="34" charset="0"/>
                <a:cs typeface="Cordia New" panose="020B0304020202020204" pitchFamily="34" charset="-34"/>
              </a:rPr>
              <a:t>0.9 is also a good relationship; if you increase one value, the other will probably increase.</a:t>
            </a:r>
            <a:endParaRPr lang="en-US" sz="2000" kern="100" dirty="0">
              <a:effectLst/>
              <a:latin typeface="Calibri" panose="020F0502020204030204" pitchFamily="34" charset="0"/>
              <a:ea typeface="Calibri" panose="020F0502020204030204" pitchFamily="34" charset="0"/>
              <a:cs typeface="Cordia New" panose="020B0304020202020204" pitchFamily="34" charset="-34"/>
            </a:endParaRPr>
          </a:p>
          <a:p>
            <a:pPr marL="342900" marR="0" lvl="0" indent="-342900" algn="thaiDist">
              <a:lnSpc>
                <a:spcPct val="107000"/>
              </a:lnSpc>
              <a:buFont typeface="Symbol" panose="05050102010706020507" pitchFamily="18" charset="2"/>
              <a:buChar char=""/>
            </a:pPr>
            <a:r>
              <a:rPr lang="en-US" sz="1800" kern="100" dirty="0">
                <a:solidFill>
                  <a:srgbClr val="05192D"/>
                </a:solidFill>
                <a:effectLst/>
                <a:latin typeface="Arial" panose="020B0604020202020204" pitchFamily="34" charset="0"/>
                <a:ea typeface="Calibri" panose="020F0502020204030204" pitchFamily="34" charset="0"/>
                <a:cs typeface="Cordia New" panose="020B0304020202020204" pitchFamily="34" charset="-34"/>
              </a:rPr>
              <a:t>-0.9 would be just as good a relationship as 0.9, but if you increase one value, the other will drop.</a:t>
            </a:r>
            <a:endParaRPr lang="en-US" sz="2000" kern="100" dirty="0">
              <a:effectLst/>
              <a:latin typeface="Calibri" panose="020F0502020204030204" pitchFamily="34" charset="0"/>
              <a:ea typeface="Calibri" panose="020F0502020204030204" pitchFamily="34" charset="0"/>
              <a:cs typeface="Cordia New" panose="020B0304020202020204" pitchFamily="34" charset="-34"/>
            </a:endParaRPr>
          </a:p>
          <a:p>
            <a:pPr marL="342900" marR="0" lvl="0" indent="-342900" algn="thaiDist">
              <a:lnSpc>
                <a:spcPct val="107000"/>
              </a:lnSpc>
              <a:spcAft>
                <a:spcPts val="800"/>
              </a:spcAft>
              <a:buFont typeface="Symbol" panose="05050102010706020507" pitchFamily="18" charset="2"/>
              <a:buChar char=""/>
            </a:pPr>
            <a:r>
              <a:rPr lang="en-US" sz="1800" kern="100" dirty="0">
                <a:solidFill>
                  <a:srgbClr val="05192D"/>
                </a:solidFill>
                <a:effectLst/>
                <a:latin typeface="Arial" panose="020B0604020202020204" pitchFamily="34" charset="0"/>
                <a:ea typeface="Calibri" panose="020F0502020204030204" pitchFamily="34" charset="0"/>
                <a:cs typeface="Cordia New" panose="020B0304020202020204" pitchFamily="34" charset="-34"/>
              </a:rPr>
              <a:t>0.2 means NOT a good relationship, meaning that if one value goes up does not mean the other will.</a:t>
            </a:r>
            <a:endParaRPr lang="en-US" sz="2000" kern="100" dirty="0">
              <a:effectLst/>
              <a:latin typeface="Calibri" panose="020F0502020204030204" pitchFamily="34" charset="0"/>
              <a:ea typeface="Calibri" panose="020F0502020204030204" pitchFamily="34" charset="0"/>
              <a:cs typeface="Cordia New" panose="020B0304020202020204" pitchFamily="34" charset="-34"/>
            </a:endParaRPr>
          </a:p>
          <a:p>
            <a:r>
              <a:rPr lang="en-US" sz="1800" dirty="0">
                <a:solidFill>
                  <a:srgbClr val="05192D"/>
                </a:solidFill>
                <a:effectLst/>
                <a:latin typeface="Arial" panose="020B0604020202020204" pitchFamily="34" charset="0"/>
                <a:ea typeface="Calibri" panose="020F0502020204030204" pitchFamily="34" charset="0"/>
              </a:rPr>
              <a:t>Note that .</a:t>
            </a:r>
            <a:r>
              <a:rPr lang="en-US" sz="1800" dirty="0" err="1">
                <a:solidFill>
                  <a:srgbClr val="05192D"/>
                </a:solidFill>
                <a:effectLst/>
                <a:latin typeface="Arial" panose="020B0604020202020204" pitchFamily="34" charset="0"/>
                <a:ea typeface="Calibri" panose="020F0502020204030204" pitchFamily="34" charset="0"/>
              </a:rPr>
              <a:t>corr</a:t>
            </a:r>
            <a:r>
              <a:rPr lang="en-US" sz="1800" dirty="0">
                <a:solidFill>
                  <a:srgbClr val="05192D"/>
                </a:solidFill>
                <a:effectLst/>
                <a:latin typeface="Arial" panose="020B0604020202020204" pitchFamily="34" charset="0"/>
                <a:ea typeface="Calibri" panose="020F0502020204030204" pitchFamily="34" charset="0"/>
              </a:rPr>
              <a:t>() calculates the Pearson correlation coefficient, measuring the linear relationship between two variables.</a:t>
            </a:r>
            <a:endParaRPr lang="en-US" dirty="0"/>
          </a:p>
        </p:txBody>
      </p:sp>
    </p:spTree>
    <p:extLst>
      <p:ext uri="{BB962C8B-B14F-4D97-AF65-F5344CB8AC3E}">
        <p14:creationId xmlns:p14="http://schemas.microsoft.com/office/powerpoint/2010/main" val="4735481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5251677D890584195F954B2851B372A" ma:contentTypeVersion="3" ma:contentTypeDescription="Create a new document." ma:contentTypeScope="" ma:versionID="84db94ed67d537f7175707c067d6edd2">
  <xsd:schema xmlns:xsd="http://www.w3.org/2001/XMLSchema" xmlns:xs="http://www.w3.org/2001/XMLSchema" xmlns:p="http://schemas.microsoft.com/office/2006/metadata/properties" xmlns:ns2="a72fd688-a39b-46f8-b4dc-9fe43a88e128" targetNamespace="http://schemas.microsoft.com/office/2006/metadata/properties" ma:root="true" ma:fieldsID="4534ce2e150356ff94c4470a1646f067" ns2:_="">
    <xsd:import namespace="a72fd688-a39b-46f8-b4dc-9fe43a88e128"/>
    <xsd:element name="properties">
      <xsd:complexType>
        <xsd:sequence>
          <xsd:element name="documentManagement">
            <xsd:complexType>
              <xsd:all>
                <xsd:element ref="ns2:MediaServiceMetadata" minOccurs="0"/>
                <xsd:element ref="ns2:MediaServiceFastMetadata"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72fd688-a39b-46f8-b4dc-9fe43a88e12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3D60456-ED18-4782-9801-3CCEB098BCA4}"/>
</file>

<file path=customXml/itemProps2.xml><?xml version="1.0" encoding="utf-8"?>
<ds:datastoreItem xmlns:ds="http://schemas.openxmlformats.org/officeDocument/2006/customXml" ds:itemID="{96BA1604-E3FC-46BE-BF11-D92816768EA0}"/>
</file>

<file path=customXml/itemProps3.xml><?xml version="1.0" encoding="utf-8"?>
<ds:datastoreItem xmlns:ds="http://schemas.openxmlformats.org/officeDocument/2006/customXml" ds:itemID="{180AD0FA-9BA6-40C1-9AB6-F100FCD1ACBD}"/>
</file>

<file path=docProps/app.xml><?xml version="1.0" encoding="utf-8"?>
<Properties xmlns="http://schemas.openxmlformats.org/officeDocument/2006/extended-properties" xmlns:vt="http://schemas.openxmlformats.org/officeDocument/2006/docPropsVTypes">
  <TotalTime>935</TotalTime>
  <Words>5252</Words>
  <Application>Microsoft Office PowerPoint</Application>
  <PresentationFormat>Widescreen</PresentationFormat>
  <Paragraphs>237</Paragraphs>
  <Slides>52</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52</vt:i4>
      </vt:variant>
    </vt:vector>
  </HeadingPairs>
  <TitlesOfParts>
    <vt:vector size="62" baseType="lpstr">
      <vt:lpstr>Aptos</vt:lpstr>
      <vt:lpstr>Aptos Display</vt:lpstr>
      <vt:lpstr>Arial</vt:lpstr>
      <vt:lpstr>Arial Unicode MS</vt:lpstr>
      <vt:lpstr>Calibri</vt:lpstr>
      <vt:lpstr>Courier</vt:lpstr>
      <vt:lpstr>Symbol</vt:lpstr>
      <vt:lpstr>Times New Roman</vt:lpstr>
      <vt:lpstr>Wingdings</vt:lpstr>
      <vt:lpstr>Office Theme</vt:lpstr>
      <vt:lpstr>L5 – Exploratory Data Analysis Part 2</vt:lpstr>
      <vt:lpstr>Read Carefully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THANACHAI THUMTHAWATWORN</dc:creator>
  <cp:lastModifiedBy>Mana Tanachan</cp:lastModifiedBy>
  <cp:revision>25</cp:revision>
  <dcterms:created xsi:type="dcterms:W3CDTF">2024-12-06T02:30:30Z</dcterms:created>
  <dcterms:modified xsi:type="dcterms:W3CDTF">2025-12-17T03:17:56Z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0x01010025251677D890584195F954B2851B372A</vt:lpwstr>
  </property>
</Properties>
</file>

<file path=docProps/thumbnail.jpeg>
</file>